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Montserrat" panose="00000500000000000000" pitchFamily="2" charset="0"/>
      <p:regular r:id="rId29"/>
    </p:embeddedFont>
    <p:embeddedFont>
      <p:font typeface="Montserrat Bold" panose="00000800000000000000"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5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yac-uk.org/join-a-club/become-a-volunteer/yac-assistant-role-description/" TargetMode="External"/><Relationship Id="rId5" Type="http://schemas.openxmlformats.org/officeDocument/2006/relationships/hyperlink" Target="https://www.archaeologyuk.org/our-work/british-archaeology-magazine.html" TargetMode="Externa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www.yac-uk.org/run-a-club/safeguarding/" TargetMode="External"/><Relationship Id="rId4" Type="http://schemas.openxmlformats.org/officeDocument/2006/relationships/hyperlink" Target="https://www.yac-uk.org/join-a-club/young-leaders-pathway/yac-young-leader-role-descriptio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Freeform 3"/>
          <p:cNvSpPr/>
          <p:nvPr/>
        </p:nvSpPr>
        <p:spPr>
          <a:xfrm rot="415710">
            <a:off x="6064748" y="-1280060"/>
            <a:ext cx="11365718" cy="12035764"/>
          </a:xfrm>
          <a:custGeom>
            <a:avLst/>
            <a:gdLst/>
            <a:ahLst/>
            <a:cxnLst/>
            <a:rect l="l" t="t" r="r" b="b"/>
            <a:pathLst>
              <a:path w="11365718" h="12035764">
                <a:moveTo>
                  <a:pt x="0" y="0"/>
                </a:moveTo>
                <a:lnTo>
                  <a:pt x="11365717" y="0"/>
                </a:lnTo>
                <a:lnTo>
                  <a:pt x="11365717" y="12035764"/>
                </a:lnTo>
                <a:lnTo>
                  <a:pt x="0" y="12035764"/>
                </a:lnTo>
                <a:lnTo>
                  <a:pt x="0" y="0"/>
                </a:lnTo>
                <a:close/>
              </a:path>
            </a:pathLst>
          </a:custGeom>
          <a:blipFill>
            <a:blip>
              <a:alphaModFix amt="24000"/>
              <a:extLst>
                <a:ext uri="{96DAC541-7B7A-43D3-8B79-37D633B846F1}">
                  <asvg:svgBlip xmlns:asvg="http://schemas.microsoft.com/office/drawing/2016/SVG/main" r:embed="rId3"/>
                </a:ext>
              </a:extLst>
            </a:blip>
            <a:stretch>
              <a:fillRect r="-252984"/>
            </a:stretch>
          </a:blipFill>
        </p:spPr>
        <p:txBody>
          <a:bodyPr/>
          <a:lstStyle/>
          <a:p>
            <a:endParaRPr lang="en-GB"/>
          </a:p>
        </p:txBody>
      </p:sp>
      <p:grpSp>
        <p:nvGrpSpPr>
          <p:cNvPr id="4" name="Group 4"/>
          <p:cNvGrpSpPr/>
          <p:nvPr/>
        </p:nvGrpSpPr>
        <p:grpSpPr>
          <a:xfrm>
            <a:off x="-2131022" y="-1212715"/>
            <a:ext cx="22550045" cy="12712430"/>
            <a:chOff x="0" y="0"/>
            <a:chExt cx="30066726" cy="16949907"/>
          </a:xfrm>
        </p:grpSpPr>
        <p:sp>
          <p:nvSpPr>
            <p:cNvPr id="5" name="Freeform 5"/>
            <p:cNvSpPr/>
            <p:nvPr/>
          </p:nvSpPr>
          <p:spPr>
            <a:xfrm>
              <a:off x="13229468" y="0"/>
              <a:ext cx="16837259" cy="16912534"/>
            </a:xfrm>
            <a:custGeom>
              <a:avLst/>
              <a:gdLst/>
              <a:ahLst/>
              <a:cxnLst/>
              <a:rect l="l" t="t" r="r" b="b"/>
              <a:pathLst>
                <a:path w="16837259" h="16912534">
                  <a:moveTo>
                    <a:pt x="0" y="0"/>
                  </a:moveTo>
                  <a:lnTo>
                    <a:pt x="16837258" y="0"/>
                  </a:lnTo>
                  <a:lnTo>
                    <a:pt x="16837258" y="16912534"/>
                  </a:lnTo>
                  <a:lnTo>
                    <a:pt x="0" y="1691253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0" y="37374"/>
              <a:ext cx="13570062" cy="16912534"/>
            </a:xfrm>
            <a:custGeom>
              <a:avLst/>
              <a:gdLst/>
              <a:ahLst/>
              <a:cxnLst/>
              <a:rect l="l" t="t" r="r" b="b"/>
              <a:pathLst>
                <a:path w="13570062" h="16912534">
                  <a:moveTo>
                    <a:pt x="0" y="0"/>
                  </a:moveTo>
                  <a:lnTo>
                    <a:pt x="13570062" y="0"/>
                  </a:lnTo>
                  <a:lnTo>
                    <a:pt x="13570062" y="16912533"/>
                  </a:lnTo>
                  <a:lnTo>
                    <a:pt x="0" y="16912533"/>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sp>
        <p:nvSpPr>
          <p:cNvPr id="8" name="TextBox 8"/>
          <p:cNvSpPr txBox="1"/>
          <p:nvPr/>
        </p:nvSpPr>
        <p:spPr>
          <a:xfrm>
            <a:off x="1082443" y="1047750"/>
            <a:ext cx="9416352" cy="66992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Using the Progression Pathway</a:t>
            </a:r>
          </a:p>
        </p:txBody>
      </p:sp>
      <p:sp>
        <p:nvSpPr>
          <p:cNvPr id="9" name="TextBox 9"/>
          <p:cNvSpPr txBox="1"/>
          <p:nvPr/>
        </p:nvSpPr>
        <p:spPr>
          <a:xfrm>
            <a:off x="760192" y="2832168"/>
            <a:ext cx="17012555" cy="7502525"/>
          </a:xfrm>
          <a:prstGeom prst="rect">
            <a:avLst/>
          </a:prstGeom>
        </p:spPr>
        <p:txBody>
          <a:bodyPr lIns="0" tIns="0" rIns="0" bIns="0" rtlCol="0" anchor="t">
            <a:spAutoFit/>
          </a:bodyPr>
          <a:lstStyle/>
          <a:p>
            <a:pPr algn="l">
              <a:lnSpc>
                <a:spcPts val="4900"/>
              </a:lnSpc>
            </a:pPr>
            <a:r>
              <a:rPr lang="en-US" sz="3500">
                <a:solidFill>
                  <a:srgbClr val="0C2C47"/>
                </a:solidFill>
                <a:latin typeface="Montserrat"/>
                <a:ea typeface="Montserrat"/>
                <a:cs typeface="Montserrat"/>
                <a:sym typeface="Montserrat"/>
              </a:rPr>
              <a:t>You will have the opportunity to meet regularly with your Mentor to talk about your progress and goals and complete your </a:t>
            </a:r>
            <a:r>
              <a:rPr lang="en-US" sz="3500" b="1">
                <a:solidFill>
                  <a:srgbClr val="0C2C47"/>
                </a:solidFill>
                <a:latin typeface="Montserrat Bold"/>
                <a:ea typeface="Montserrat Bold"/>
                <a:cs typeface="Montserrat Bold"/>
                <a:sym typeface="Montserrat Bold"/>
              </a:rPr>
              <a:t>Progression Pathway</a:t>
            </a:r>
            <a:r>
              <a:rPr lang="en-US" sz="3500">
                <a:solidFill>
                  <a:srgbClr val="0C2C47"/>
                </a:solidFill>
                <a:latin typeface="Montserrat"/>
                <a:ea typeface="Montserrat"/>
                <a:cs typeface="Montserrat"/>
                <a:sym typeface="Montserrat"/>
              </a:rPr>
              <a:t>.</a:t>
            </a:r>
          </a:p>
          <a:p>
            <a:pPr algn="l">
              <a:lnSpc>
                <a:spcPts val="2800"/>
              </a:lnSpc>
            </a:pPr>
            <a:endParaRPr lang="en-US" sz="3500">
              <a:solidFill>
                <a:srgbClr val="0C2C47"/>
              </a:solidFill>
              <a:latin typeface="Montserrat"/>
              <a:ea typeface="Montserrat"/>
              <a:cs typeface="Montserrat"/>
              <a:sym typeface="Montserrat"/>
            </a:endParaRPr>
          </a:p>
          <a:p>
            <a:pPr algn="l">
              <a:lnSpc>
                <a:spcPts val="4900"/>
              </a:lnSpc>
            </a:pPr>
            <a:r>
              <a:rPr lang="en-US" sz="3500">
                <a:solidFill>
                  <a:srgbClr val="0C2C47"/>
                </a:solidFill>
                <a:latin typeface="Montserrat"/>
                <a:ea typeface="Montserrat"/>
                <a:cs typeface="Montserrat"/>
                <a:sym typeface="Montserrat"/>
              </a:rPr>
              <a:t>Your Progression Pathway is a simple record of your journey. You’ll use it to:</a:t>
            </a:r>
          </a:p>
          <a:p>
            <a:pPr algn="l">
              <a:lnSpc>
                <a:spcPts val="2800"/>
              </a:lnSpc>
            </a:pPr>
            <a:endParaRPr lang="en-US" sz="3500">
              <a:solidFill>
                <a:srgbClr val="0C2C47"/>
              </a:solidFill>
              <a:latin typeface="Montserrat"/>
              <a:ea typeface="Montserrat"/>
              <a:cs typeface="Montserrat"/>
              <a:sym typeface="Montserrat"/>
            </a:endParaRPr>
          </a:p>
          <a:p>
            <a:pPr marL="755651" lvl="1" indent="-377825" algn="l">
              <a:lnSpc>
                <a:spcPts val="4900"/>
              </a:lnSpc>
              <a:buFont typeface="Arial"/>
              <a:buChar char="•"/>
            </a:pPr>
            <a:r>
              <a:rPr lang="en-US" sz="3500" b="1">
                <a:solidFill>
                  <a:srgbClr val="0C2C47"/>
                </a:solidFill>
                <a:latin typeface="Montserrat Bold"/>
                <a:ea typeface="Montserrat Bold"/>
                <a:cs typeface="Montserrat Bold"/>
                <a:sym typeface="Montserrat Bold"/>
              </a:rPr>
              <a:t>Track</a:t>
            </a:r>
            <a:r>
              <a:rPr lang="en-US" sz="3500">
                <a:solidFill>
                  <a:srgbClr val="0C2C47"/>
                </a:solidFill>
                <a:latin typeface="Montserrat"/>
                <a:ea typeface="Montserrat"/>
                <a:cs typeface="Montserrat"/>
                <a:sym typeface="Montserrat"/>
              </a:rPr>
              <a:t> the activities you've helped with </a:t>
            </a:r>
          </a:p>
          <a:p>
            <a:pPr marL="755651" lvl="1" indent="-377825" algn="l">
              <a:lnSpc>
                <a:spcPts val="4900"/>
              </a:lnSpc>
              <a:buFont typeface="Arial"/>
              <a:buChar char="•"/>
            </a:pPr>
            <a:r>
              <a:rPr lang="en-US" sz="3500" b="1">
                <a:solidFill>
                  <a:srgbClr val="0C2C47"/>
                </a:solidFill>
                <a:latin typeface="Montserrat Bold"/>
                <a:ea typeface="Montserrat Bold"/>
                <a:cs typeface="Montserrat Bold"/>
                <a:sym typeface="Montserrat Bold"/>
              </a:rPr>
              <a:t>Reflect </a:t>
            </a:r>
            <a:r>
              <a:rPr lang="en-US" sz="3500">
                <a:solidFill>
                  <a:srgbClr val="0C2C47"/>
                </a:solidFill>
                <a:latin typeface="Montserrat"/>
                <a:ea typeface="Montserrat"/>
                <a:cs typeface="Montserrat"/>
                <a:sym typeface="Montserrat"/>
              </a:rPr>
              <a:t>on what you've learned</a:t>
            </a:r>
          </a:p>
          <a:p>
            <a:pPr marL="755651" lvl="1" indent="-377825" algn="l">
              <a:lnSpc>
                <a:spcPts val="4900"/>
              </a:lnSpc>
              <a:buFont typeface="Arial"/>
              <a:buChar char="•"/>
            </a:pPr>
            <a:r>
              <a:rPr lang="en-US" sz="3500" b="1">
                <a:solidFill>
                  <a:srgbClr val="0C2C47"/>
                </a:solidFill>
                <a:latin typeface="Montserrat Bold"/>
                <a:ea typeface="Montserrat Bold"/>
                <a:cs typeface="Montserrat Bold"/>
                <a:sym typeface="Montserrat Bold"/>
              </a:rPr>
              <a:t>Identify soft and hard skills</a:t>
            </a:r>
            <a:r>
              <a:rPr lang="en-US" sz="3500">
                <a:solidFill>
                  <a:srgbClr val="0C2C47"/>
                </a:solidFill>
                <a:latin typeface="Montserrat"/>
                <a:ea typeface="Montserrat"/>
                <a:cs typeface="Montserrat"/>
                <a:sym typeface="Montserrat"/>
              </a:rPr>
              <a:t> that can support future applications for higher education, work experience/placement opportunities and more</a:t>
            </a:r>
          </a:p>
          <a:p>
            <a:pPr marL="755651" lvl="1" indent="-377825" algn="l">
              <a:lnSpc>
                <a:spcPts val="4900"/>
              </a:lnSpc>
              <a:buFont typeface="Arial"/>
              <a:buChar char="•"/>
            </a:pPr>
            <a:r>
              <a:rPr lang="en-US" sz="3500" b="1">
                <a:solidFill>
                  <a:srgbClr val="0C2C47"/>
                </a:solidFill>
                <a:latin typeface="Montserrat Bold"/>
                <a:ea typeface="Montserrat Bold"/>
                <a:cs typeface="Montserrat Bold"/>
                <a:sym typeface="Montserrat Bold"/>
              </a:rPr>
              <a:t>Set new goals</a:t>
            </a:r>
            <a:r>
              <a:rPr lang="en-US" sz="3500">
                <a:solidFill>
                  <a:srgbClr val="0C2C47"/>
                </a:solidFill>
                <a:latin typeface="Montserrat"/>
                <a:ea typeface="Montserrat"/>
                <a:cs typeface="Montserrat"/>
                <a:sym typeface="Montserrat"/>
              </a:rPr>
              <a:t> with your Mentor </a:t>
            </a:r>
          </a:p>
          <a:p>
            <a:pPr marL="755651" lvl="1" indent="-377825" algn="l">
              <a:lnSpc>
                <a:spcPts val="4900"/>
              </a:lnSpc>
              <a:buFont typeface="Arial"/>
              <a:buChar char="•"/>
            </a:pPr>
            <a:r>
              <a:rPr lang="en-US" sz="3500" b="1">
                <a:solidFill>
                  <a:srgbClr val="0C2C47"/>
                </a:solidFill>
                <a:latin typeface="Montserrat Bold"/>
                <a:ea typeface="Montserrat Bold"/>
                <a:cs typeface="Montserrat Bold"/>
                <a:sym typeface="Montserrat Bold"/>
              </a:rPr>
              <a:t>Record achievements</a:t>
            </a:r>
            <a:r>
              <a:rPr lang="en-US" sz="3500">
                <a:solidFill>
                  <a:srgbClr val="0C2C47"/>
                </a:solidFill>
                <a:latin typeface="Montserrat"/>
                <a:ea typeface="Montserrat"/>
                <a:cs typeface="Montserrat"/>
                <a:sym typeface="Montserrat"/>
              </a:rPr>
              <a:t> for school, college or future opportunities</a:t>
            </a:r>
          </a:p>
          <a:p>
            <a:pPr marL="755651" lvl="1" indent="-377825" algn="l">
              <a:lnSpc>
                <a:spcPts val="4900"/>
              </a:lnSpc>
              <a:buFont typeface="Arial"/>
              <a:buChar char="•"/>
            </a:pPr>
            <a:r>
              <a:rPr lang="en-US" sz="3500" b="1">
                <a:solidFill>
                  <a:srgbClr val="0C2C47"/>
                </a:solidFill>
                <a:latin typeface="Montserrat Bold"/>
                <a:ea typeface="Montserrat Bold"/>
                <a:cs typeface="Montserrat Bold"/>
                <a:sym typeface="Montserrat Bold"/>
              </a:rPr>
              <a:t>Gain certificates</a:t>
            </a:r>
            <a:r>
              <a:rPr lang="en-US" sz="3500">
                <a:solidFill>
                  <a:srgbClr val="0C2C47"/>
                </a:solidFill>
                <a:latin typeface="Montserrat"/>
                <a:ea typeface="Montserrat"/>
                <a:cs typeface="Montserrat"/>
                <a:sym typeface="Montserrat"/>
              </a:rPr>
              <a:t> for key milestones and achievements.</a:t>
            </a:r>
          </a:p>
          <a:p>
            <a:pPr algn="l">
              <a:lnSpc>
                <a:spcPts val="4900"/>
              </a:lnSpc>
            </a:pPr>
            <a:endParaRPr lang="en-US" sz="3500">
              <a:solidFill>
                <a:srgbClr val="0C2C47"/>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grpSp>
        <p:nvGrpSpPr>
          <p:cNvPr id="8" name="Group 8"/>
          <p:cNvGrpSpPr/>
          <p:nvPr/>
        </p:nvGrpSpPr>
        <p:grpSpPr>
          <a:xfrm>
            <a:off x="819150" y="2598355"/>
            <a:ext cx="6863198" cy="7421391"/>
            <a:chOff x="0" y="0"/>
            <a:chExt cx="9150931" cy="9895189"/>
          </a:xfrm>
        </p:grpSpPr>
        <p:sp>
          <p:nvSpPr>
            <p:cNvPr id="9" name="Freeform 9"/>
            <p:cNvSpPr/>
            <p:nvPr/>
          </p:nvSpPr>
          <p:spPr>
            <a:xfrm>
              <a:off x="0" y="0"/>
              <a:ext cx="4725556" cy="6685137"/>
            </a:xfrm>
            <a:custGeom>
              <a:avLst/>
              <a:gdLst/>
              <a:ahLst/>
              <a:cxnLst/>
              <a:rect l="l" t="t" r="r" b="b"/>
              <a:pathLst>
                <a:path w="4725556" h="6685137">
                  <a:moveTo>
                    <a:pt x="0" y="0"/>
                  </a:moveTo>
                  <a:lnTo>
                    <a:pt x="4725556" y="0"/>
                  </a:lnTo>
                  <a:lnTo>
                    <a:pt x="4725556" y="6685137"/>
                  </a:lnTo>
                  <a:lnTo>
                    <a:pt x="0" y="6685137"/>
                  </a:lnTo>
                  <a:lnTo>
                    <a:pt x="0" y="0"/>
                  </a:lnTo>
                  <a:close/>
                </a:path>
              </a:pathLst>
            </a:custGeom>
            <a:blipFill>
              <a:blip r:embed="rId4" cstate="email">
                <a:extLst>
                  <a:ext uri="{28A0092B-C50C-407E-A947-70E740481C1C}">
                    <a14:useLocalDpi xmlns:a14="http://schemas.microsoft.com/office/drawing/2010/main"/>
                  </a:ext>
                </a:extLst>
              </a:blip>
              <a:stretch>
                <a:fillRect/>
              </a:stretch>
            </a:blipFill>
            <a:ln w="19050" cap="sq">
              <a:solidFill>
                <a:srgbClr val="000000"/>
              </a:solidFill>
              <a:prstDash val="solid"/>
              <a:miter/>
            </a:ln>
          </p:spPr>
          <p:txBody>
            <a:bodyPr/>
            <a:lstStyle/>
            <a:p>
              <a:endParaRPr lang="en-GB"/>
            </a:p>
          </p:txBody>
        </p:sp>
        <p:sp>
          <p:nvSpPr>
            <p:cNvPr id="10" name="Freeform 10"/>
            <p:cNvSpPr/>
            <p:nvPr/>
          </p:nvSpPr>
          <p:spPr>
            <a:xfrm>
              <a:off x="2487188" y="1274462"/>
              <a:ext cx="5005311" cy="7079648"/>
            </a:xfrm>
            <a:custGeom>
              <a:avLst/>
              <a:gdLst/>
              <a:ahLst/>
              <a:cxnLst/>
              <a:rect l="l" t="t" r="r" b="b"/>
              <a:pathLst>
                <a:path w="5005311" h="7079648">
                  <a:moveTo>
                    <a:pt x="0" y="0"/>
                  </a:moveTo>
                  <a:lnTo>
                    <a:pt x="5005311" y="0"/>
                  </a:lnTo>
                  <a:lnTo>
                    <a:pt x="5005311" y="7079648"/>
                  </a:lnTo>
                  <a:lnTo>
                    <a:pt x="0" y="7079648"/>
                  </a:lnTo>
                  <a:lnTo>
                    <a:pt x="0" y="0"/>
                  </a:lnTo>
                  <a:close/>
                </a:path>
              </a:pathLst>
            </a:custGeom>
            <a:blipFill>
              <a:blip r:embed="rId5" cstate="email">
                <a:extLst>
                  <a:ext uri="{28A0092B-C50C-407E-A947-70E740481C1C}">
                    <a14:useLocalDpi xmlns:a14="http://schemas.microsoft.com/office/drawing/2010/main"/>
                  </a:ext>
                </a:extLst>
              </a:blip>
              <a:stretch>
                <a:fillRect/>
              </a:stretch>
            </a:blipFill>
            <a:ln w="19050" cap="sq">
              <a:solidFill>
                <a:srgbClr val="000000"/>
              </a:solidFill>
              <a:prstDash val="solid"/>
              <a:miter/>
            </a:ln>
          </p:spPr>
          <p:txBody>
            <a:bodyPr/>
            <a:lstStyle/>
            <a:p>
              <a:endParaRPr lang="en-GB"/>
            </a:p>
          </p:txBody>
        </p:sp>
        <p:sp>
          <p:nvSpPr>
            <p:cNvPr id="11" name="Freeform 11"/>
            <p:cNvSpPr/>
            <p:nvPr/>
          </p:nvSpPr>
          <p:spPr>
            <a:xfrm>
              <a:off x="4611917" y="3475085"/>
              <a:ext cx="4539013" cy="6420104"/>
            </a:xfrm>
            <a:custGeom>
              <a:avLst/>
              <a:gdLst/>
              <a:ahLst/>
              <a:cxnLst/>
              <a:rect l="l" t="t" r="r" b="b"/>
              <a:pathLst>
                <a:path w="4539013" h="6420104">
                  <a:moveTo>
                    <a:pt x="0" y="0"/>
                  </a:moveTo>
                  <a:lnTo>
                    <a:pt x="4539014" y="0"/>
                  </a:lnTo>
                  <a:lnTo>
                    <a:pt x="4539014" y="6420104"/>
                  </a:lnTo>
                  <a:lnTo>
                    <a:pt x="0" y="6420104"/>
                  </a:lnTo>
                  <a:lnTo>
                    <a:pt x="0" y="0"/>
                  </a:lnTo>
                  <a:close/>
                </a:path>
              </a:pathLst>
            </a:custGeom>
            <a:blipFill>
              <a:blip r:embed="rId6" cstate="email">
                <a:extLst>
                  <a:ext uri="{28A0092B-C50C-407E-A947-70E740481C1C}">
                    <a14:useLocalDpi xmlns:a14="http://schemas.microsoft.com/office/drawing/2010/main"/>
                  </a:ext>
                </a:extLst>
              </a:blip>
              <a:stretch>
                <a:fillRect/>
              </a:stretch>
            </a:blipFill>
            <a:ln w="19050" cap="sq">
              <a:solidFill>
                <a:srgbClr val="000000"/>
              </a:solidFill>
              <a:prstDash val="solid"/>
              <a:miter/>
            </a:ln>
          </p:spPr>
          <p:txBody>
            <a:bodyPr/>
            <a:lstStyle/>
            <a:p>
              <a:endParaRPr lang="en-GB"/>
            </a:p>
          </p:txBody>
        </p:sp>
      </p:grpSp>
      <p:grpSp>
        <p:nvGrpSpPr>
          <p:cNvPr id="12" name="Group 12"/>
          <p:cNvGrpSpPr/>
          <p:nvPr/>
        </p:nvGrpSpPr>
        <p:grpSpPr>
          <a:xfrm>
            <a:off x="8544372" y="3026007"/>
            <a:ext cx="8714928" cy="6607198"/>
            <a:chOff x="0" y="0"/>
            <a:chExt cx="11619904" cy="8809597"/>
          </a:xfrm>
        </p:grpSpPr>
        <p:sp>
          <p:nvSpPr>
            <p:cNvPr id="13" name="Freeform 13"/>
            <p:cNvSpPr/>
            <p:nvPr/>
          </p:nvSpPr>
          <p:spPr>
            <a:xfrm rot="-5400000">
              <a:off x="1237087" y="-1237087"/>
              <a:ext cx="5970108" cy="8444283"/>
            </a:xfrm>
            <a:custGeom>
              <a:avLst/>
              <a:gdLst/>
              <a:ahLst/>
              <a:cxnLst/>
              <a:rect l="l" t="t" r="r" b="b"/>
              <a:pathLst>
                <a:path w="5970108" h="8444283">
                  <a:moveTo>
                    <a:pt x="0" y="0"/>
                  </a:moveTo>
                  <a:lnTo>
                    <a:pt x="5970108" y="0"/>
                  </a:lnTo>
                  <a:lnTo>
                    <a:pt x="5970108" y="8444282"/>
                  </a:lnTo>
                  <a:lnTo>
                    <a:pt x="0" y="8444282"/>
                  </a:lnTo>
                  <a:lnTo>
                    <a:pt x="0" y="0"/>
                  </a:lnTo>
                  <a:close/>
                </a:path>
              </a:pathLst>
            </a:custGeom>
            <a:blipFill>
              <a:blip r:embed="rId7" cstate="email">
                <a:extLst>
                  <a:ext uri="{28A0092B-C50C-407E-A947-70E740481C1C}">
                    <a14:useLocalDpi xmlns:a14="http://schemas.microsoft.com/office/drawing/2010/main"/>
                  </a:ext>
                </a:extLst>
              </a:blip>
              <a:stretch>
                <a:fillRect/>
              </a:stretch>
            </a:blipFill>
            <a:ln w="19050" cap="sq">
              <a:solidFill>
                <a:srgbClr val="000000"/>
              </a:solidFill>
              <a:prstDash val="solid"/>
              <a:miter/>
            </a:ln>
          </p:spPr>
          <p:txBody>
            <a:bodyPr/>
            <a:lstStyle/>
            <a:p>
              <a:endParaRPr lang="en-GB"/>
            </a:p>
          </p:txBody>
        </p:sp>
        <p:sp>
          <p:nvSpPr>
            <p:cNvPr id="14" name="Freeform 14"/>
            <p:cNvSpPr/>
            <p:nvPr/>
          </p:nvSpPr>
          <p:spPr>
            <a:xfrm>
              <a:off x="3381513" y="2985054"/>
              <a:ext cx="8238392" cy="5824543"/>
            </a:xfrm>
            <a:custGeom>
              <a:avLst/>
              <a:gdLst/>
              <a:ahLst/>
              <a:cxnLst/>
              <a:rect l="l" t="t" r="r" b="b"/>
              <a:pathLst>
                <a:path w="8238392" h="5824543">
                  <a:moveTo>
                    <a:pt x="0" y="0"/>
                  </a:moveTo>
                  <a:lnTo>
                    <a:pt x="8238391" y="0"/>
                  </a:lnTo>
                  <a:lnTo>
                    <a:pt x="8238391" y="5824543"/>
                  </a:lnTo>
                  <a:lnTo>
                    <a:pt x="0" y="5824543"/>
                  </a:lnTo>
                  <a:lnTo>
                    <a:pt x="0" y="0"/>
                  </a:lnTo>
                  <a:close/>
                </a:path>
              </a:pathLst>
            </a:custGeom>
            <a:blipFill>
              <a:blip r:embed="rId8" cstate="email">
                <a:extLst>
                  <a:ext uri="{28A0092B-C50C-407E-A947-70E740481C1C}">
                    <a14:useLocalDpi xmlns:a14="http://schemas.microsoft.com/office/drawing/2010/main"/>
                  </a:ext>
                </a:extLst>
              </a:blip>
              <a:stretch>
                <a:fillRect/>
              </a:stretch>
            </a:blipFill>
            <a:ln w="19050" cap="sq">
              <a:solidFill>
                <a:srgbClr val="000000"/>
              </a:solidFill>
              <a:prstDash val="solid"/>
              <a:miter/>
            </a:ln>
          </p:spPr>
          <p:txBody>
            <a:bodyPr/>
            <a:lstStyle/>
            <a:p>
              <a:endParaRPr lang="en-GB"/>
            </a:p>
          </p:txBody>
        </p:sp>
      </p:grpSp>
      <p:sp>
        <p:nvSpPr>
          <p:cNvPr id="15" name="Freeform 15"/>
          <p:cNvSpPr/>
          <p:nvPr/>
        </p:nvSpPr>
        <p:spPr>
          <a:xfrm rot="-753426">
            <a:off x="1028700" y="7818773"/>
            <a:ext cx="1819260" cy="1098378"/>
          </a:xfrm>
          <a:custGeom>
            <a:avLst/>
            <a:gdLst/>
            <a:ahLst/>
            <a:cxnLst/>
            <a:rect l="l" t="t" r="r" b="b"/>
            <a:pathLst>
              <a:path w="1819260" h="1098378">
                <a:moveTo>
                  <a:pt x="0" y="0"/>
                </a:moveTo>
                <a:lnTo>
                  <a:pt x="1819260" y="0"/>
                </a:lnTo>
                <a:lnTo>
                  <a:pt x="1819260" y="1098378"/>
                </a:lnTo>
                <a:lnTo>
                  <a:pt x="0" y="1098378"/>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TextBox 16"/>
          <p:cNvSpPr txBox="1"/>
          <p:nvPr/>
        </p:nvSpPr>
        <p:spPr>
          <a:xfrm>
            <a:off x="1082443" y="1047750"/>
            <a:ext cx="9416352" cy="66992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Using the Progression Pathway</a:t>
            </a:r>
          </a:p>
        </p:txBody>
      </p:sp>
      <p:sp>
        <p:nvSpPr>
          <p:cNvPr id="17" name="TextBox 17"/>
          <p:cNvSpPr txBox="1"/>
          <p:nvPr/>
        </p:nvSpPr>
        <p:spPr>
          <a:xfrm>
            <a:off x="760192" y="9084422"/>
            <a:ext cx="3317366" cy="816610"/>
          </a:xfrm>
          <a:prstGeom prst="rect">
            <a:avLst/>
          </a:prstGeom>
        </p:spPr>
        <p:txBody>
          <a:bodyPr lIns="0" tIns="0" rIns="0" bIns="0" rtlCol="0" anchor="t">
            <a:spAutoFit/>
          </a:bodyPr>
          <a:lstStyle/>
          <a:p>
            <a:pPr algn="l">
              <a:lnSpc>
                <a:spcPts val="2240"/>
              </a:lnSpc>
            </a:pPr>
            <a:r>
              <a:rPr lang="en-US" sz="1600" b="1">
                <a:solidFill>
                  <a:srgbClr val="0C2C47"/>
                </a:solidFill>
                <a:latin typeface="Montserrat Bold"/>
                <a:ea typeface="Montserrat Bold"/>
                <a:cs typeface="Montserrat Bold"/>
                <a:sym typeface="Montserrat Bold"/>
              </a:rPr>
              <a:t>Progression Passport - guide to identifying skills and recording your progress.</a:t>
            </a:r>
          </a:p>
        </p:txBody>
      </p:sp>
      <p:sp>
        <p:nvSpPr>
          <p:cNvPr id="18" name="TextBox 18"/>
          <p:cNvSpPr txBox="1"/>
          <p:nvPr/>
        </p:nvSpPr>
        <p:spPr>
          <a:xfrm>
            <a:off x="15155346" y="3045803"/>
            <a:ext cx="2457457" cy="816610"/>
          </a:xfrm>
          <a:prstGeom prst="rect">
            <a:avLst/>
          </a:prstGeom>
        </p:spPr>
        <p:txBody>
          <a:bodyPr lIns="0" tIns="0" rIns="0" bIns="0" rtlCol="0" anchor="t">
            <a:spAutoFit/>
          </a:bodyPr>
          <a:lstStyle/>
          <a:p>
            <a:pPr algn="l">
              <a:lnSpc>
                <a:spcPts val="2240"/>
              </a:lnSpc>
            </a:pPr>
            <a:r>
              <a:rPr lang="en-US" sz="1600" b="1">
                <a:solidFill>
                  <a:srgbClr val="0C2C47"/>
                </a:solidFill>
                <a:latin typeface="Montserrat Bold"/>
                <a:ea typeface="Montserrat Bold"/>
                <a:cs typeface="Montserrat Bold"/>
                <a:sym typeface="Montserrat Bold"/>
              </a:rPr>
              <a:t>Table for recording notes from your mentoring meetings.</a:t>
            </a:r>
          </a:p>
        </p:txBody>
      </p:sp>
      <p:sp>
        <p:nvSpPr>
          <p:cNvPr id="19" name="Freeform 19"/>
          <p:cNvSpPr/>
          <p:nvPr/>
        </p:nvSpPr>
        <p:spPr>
          <a:xfrm rot="-753426" flipH="1" flipV="1">
            <a:off x="14245716" y="4047041"/>
            <a:ext cx="1819260" cy="1098378"/>
          </a:xfrm>
          <a:custGeom>
            <a:avLst/>
            <a:gdLst/>
            <a:ahLst/>
            <a:cxnLst/>
            <a:rect l="l" t="t" r="r" b="b"/>
            <a:pathLst>
              <a:path w="1819260" h="1098378">
                <a:moveTo>
                  <a:pt x="1819260" y="1098378"/>
                </a:moveTo>
                <a:lnTo>
                  <a:pt x="0" y="1098378"/>
                </a:lnTo>
                <a:lnTo>
                  <a:pt x="0" y="0"/>
                </a:lnTo>
                <a:lnTo>
                  <a:pt x="1819260" y="0"/>
                </a:lnTo>
                <a:lnTo>
                  <a:pt x="1819260" y="1098378"/>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0" name="TextBox 20"/>
          <p:cNvSpPr txBox="1"/>
          <p:nvPr/>
        </p:nvSpPr>
        <p:spPr>
          <a:xfrm>
            <a:off x="8215058" y="7992995"/>
            <a:ext cx="2457457" cy="264160"/>
          </a:xfrm>
          <a:prstGeom prst="rect">
            <a:avLst/>
          </a:prstGeom>
        </p:spPr>
        <p:txBody>
          <a:bodyPr lIns="0" tIns="0" rIns="0" bIns="0" rtlCol="0" anchor="t">
            <a:spAutoFit/>
          </a:bodyPr>
          <a:lstStyle/>
          <a:p>
            <a:pPr algn="l">
              <a:lnSpc>
                <a:spcPts val="2240"/>
              </a:lnSpc>
            </a:pPr>
            <a:r>
              <a:rPr lang="en-US" sz="1600" b="1">
                <a:solidFill>
                  <a:srgbClr val="0C2C47"/>
                </a:solidFill>
                <a:latin typeface="Montserrat Bold"/>
                <a:ea typeface="Montserrat Bold"/>
                <a:cs typeface="Montserrat Bold"/>
                <a:sym typeface="Montserrat Bold"/>
              </a:rPr>
              <a:t>Certificate example</a:t>
            </a:r>
          </a:p>
        </p:txBody>
      </p:sp>
      <p:sp>
        <p:nvSpPr>
          <p:cNvPr id="21" name="Freeform 21"/>
          <p:cNvSpPr/>
          <p:nvPr/>
        </p:nvSpPr>
        <p:spPr>
          <a:xfrm rot="-753426" flipV="1">
            <a:off x="9531903" y="8224008"/>
            <a:ext cx="1819260" cy="1098378"/>
          </a:xfrm>
          <a:custGeom>
            <a:avLst/>
            <a:gdLst/>
            <a:ahLst/>
            <a:cxnLst/>
            <a:rect l="l" t="t" r="r" b="b"/>
            <a:pathLst>
              <a:path w="1819260" h="1098378">
                <a:moveTo>
                  <a:pt x="0" y="1098378"/>
                </a:moveTo>
                <a:lnTo>
                  <a:pt x="1819260" y="1098378"/>
                </a:lnTo>
                <a:lnTo>
                  <a:pt x="1819260" y="0"/>
                </a:lnTo>
                <a:lnTo>
                  <a:pt x="0" y="0"/>
                </a:lnTo>
                <a:lnTo>
                  <a:pt x="0" y="1098378"/>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9405765" y="2724405"/>
            <a:ext cx="8517786" cy="6914662"/>
            <a:chOff x="0" y="0"/>
            <a:chExt cx="1319628" cy="1071262"/>
          </a:xfrm>
        </p:grpSpPr>
        <p:sp>
          <p:nvSpPr>
            <p:cNvPr id="3" name="Freeform 3"/>
            <p:cNvSpPr/>
            <p:nvPr/>
          </p:nvSpPr>
          <p:spPr>
            <a:xfrm>
              <a:off x="0" y="0"/>
              <a:ext cx="1319628" cy="1071262"/>
            </a:xfrm>
            <a:custGeom>
              <a:avLst/>
              <a:gdLst/>
              <a:ahLst/>
              <a:cxnLst/>
              <a:rect l="l" t="t" r="r" b="b"/>
              <a:pathLst>
                <a:path w="1319628" h="1071262">
                  <a:moveTo>
                    <a:pt x="20905" y="0"/>
                  </a:moveTo>
                  <a:lnTo>
                    <a:pt x="1298723" y="0"/>
                  </a:lnTo>
                  <a:cubicBezTo>
                    <a:pt x="1310268" y="0"/>
                    <a:pt x="1319628" y="9359"/>
                    <a:pt x="1319628" y="20905"/>
                  </a:cubicBezTo>
                  <a:lnTo>
                    <a:pt x="1319628" y="1050357"/>
                  </a:lnTo>
                  <a:cubicBezTo>
                    <a:pt x="1319628" y="1061903"/>
                    <a:pt x="1310268" y="1071262"/>
                    <a:pt x="1298723" y="1071262"/>
                  </a:cubicBezTo>
                  <a:lnTo>
                    <a:pt x="20905" y="1071262"/>
                  </a:lnTo>
                  <a:cubicBezTo>
                    <a:pt x="9359" y="1071262"/>
                    <a:pt x="0" y="1061903"/>
                    <a:pt x="0" y="1050357"/>
                  </a:cubicBezTo>
                  <a:lnTo>
                    <a:pt x="0" y="20905"/>
                  </a:lnTo>
                  <a:cubicBezTo>
                    <a:pt x="0" y="9359"/>
                    <a:pt x="9359" y="0"/>
                    <a:pt x="20905" y="0"/>
                  </a:cubicBezTo>
                  <a:close/>
                </a:path>
              </a:pathLst>
            </a:custGeom>
            <a:solidFill>
              <a:srgbClr val="D3EAEA"/>
            </a:solidFill>
          </p:spPr>
          <p:txBody>
            <a:bodyPr/>
            <a:lstStyle/>
            <a:p>
              <a:endParaRPr lang="en-GB"/>
            </a:p>
          </p:txBody>
        </p:sp>
      </p:grpSp>
      <p:grpSp>
        <p:nvGrpSpPr>
          <p:cNvPr id="4" name="Group 4"/>
          <p:cNvGrpSpPr/>
          <p:nvPr/>
        </p:nvGrpSpPr>
        <p:grpSpPr>
          <a:xfrm>
            <a:off x="10821045" y="-55542"/>
            <a:ext cx="8232208" cy="2963910"/>
            <a:chOff x="0" y="0"/>
            <a:chExt cx="10976277" cy="3951880"/>
          </a:xfrm>
        </p:grpSpPr>
        <p:sp>
          <p:nvSpPr>
            <p:cNvPr id="5" name="Freeform 5"/>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7" name="Group 7"/>
          <p:cNvGrpSpPr/>
          <p:nvPr/>
        </p:nvGrpSpPr>
        <p:grpSpPr>
          <a:xfrm>
            <a:off x="760192" y="657217"/>
            <a:ext cx="10060853" cy="1696469"/>
            <a:chOff x="0" y="0"/>
            <a:chExt cx="2655635" cy="447795"/>
          </a:xfrm>
        </p:grpSpPr>
        <p:sp>
          <p:nvSpPr>
            <p:cNvPr id="8" name="Freeform 8"/>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9" name="TextBox 9"/>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grpSp>
        <p:nvGrpSpPr>
          <p:cNvPr id="10" name="Group 10"/>
          <p:cNvGrpSpPr/>
          <p:nvPr/>
        </p:nvGrpSpPr>
        <p:grpSpPr>
          <a:xfrm>
            <a:off x="626214" y="2724405"/>
            <a:ext cx="8517786" cy="6914662"/>
            <a:chOff x="0" y="0"/>
            <a:chExt cx="1319628" cy="1071262"/>
          </a:xfrm>
        </p:grpSpPr>
        <p:sp>
          <p:nvSpPr>
            <p:cNvPr id="11" name="Freeform 11"/>
            <p:cNvSpPr/>
            <p:nvPr/>
          </p:nvSpPr>
          <p:spPr>
            <a:xfrm>
              <a:off x="0" y="0"/>
              <a:ext cx="1319628" cy="1071262"/>
            </a:xfrm>
            <a:custGeom>
              <a:avLst/>
              <a:gdLst/>
              <a:ahLst/>
              <a:cxnLst/>
              <a:rect l="l" t="t" r="r" b="b"/>
              <a:pathLst>
                <a:path w="1319628" h="1071262">
                  <a:moveTo>
                    <a:pt x="20905" y="0"/>
                  </a:moveTo>
                  <a:lnTo>
                    <a:pt x="1298723" y="0"/>
                  </a:lnTo>
                  <a:cubicBezTo>
                    <a:pt x="1310268" y="0"/>
                    <a:pt x="1319628" y="9359"/>
                    <a:pt x="1319628" y="20905"/>
                  </a:cubicBezTo>
                  <a:lnTo>
                    <a:pt x="1319628" y="1050357"/>
                  </a:lnTo>
                  <a:cubicBezTo>
                    <a:pt x="1319628" y="1061903"/>
                    <a:pt x="1310268" y="1071262"/>
                    <a:pt x="1298723" y="1071262"/>
                  </a:cubicBezTo>
                  <a:lnTo>
                    <a:pt x="20905" y="1071262"/>
                  </a:lnTo>
                  <a:cubicBezTo>
                    <a:pt x="9359" y="1071262"/>
                    <a:pt x="0" y="1061903"/>
                    <a:pt x="0" y="1050357"/>
                  </a:cubicBezTo>
                  <a:lnTo>
                    <a:pt x="0" y="20905"/>
                  </a:lnTo>
                  <a:cubicBezTo>
                    <a:pt x="0" y="9359"/>
                    <a:pt x="9359" y="0"/>
                    <a:pt x="20905" y="0"/>
                  </a:cubicBezTo>
                  <a:close/>
                </a:path>
              </a:pathLst>
            </a:custGeom>
            <a:solidFill>
              <a:srgbClr val="D3EAEA"/>
            </a:solidFill>
          </p:spPr>
          <p:txBody>
            <a:bodyPr/>
            <a:lstStyle/>
            <a:p>
              <a:endParaRPr lang="en-GB"/>
            </a:p>
          </p:txBody>
        </p:sp>
      </p:grpSp>
      <p:grpSp>
        <p:nvGrpSpPr>
          <p:cNvPr id="12" name="Group 12"/>
          <p:cNvGrpSpPr>
            <a:grpSpLocks noChangeAspect="1"/>
          </p:cNvGrpSpPr>
          <p:nvPr/>
        </p:nvGrpSpPr>
        <p:grpSpPr>
          <a:xfrm>
            <a:off x="5552099" y="4491066"/>
            <a:ext cx="3360268" cy="4824384"/>
            <a:chOff x="0" y="0"/>
            <a:chExt cx="8890000" cy="12763500"/>
          </a:xfrm>
        </p:grpSpPr>
        <p:sp>
          <p:nvSpPr>
            <p:cNvPr id="13" name="Freeform 13"/>
            <p:cNvSpPr/>
            <p:nvPr/>
          </p:nvSpPr>
          <p:spPr>
            <a:xfrm>
              <a:off x="367030" y="1092200"/>
              <a:ext cx="8138160" cy="11329670"/>
            </a:xfrm>
            <a:custGeom>
              <a:avLst/>
              <a:gdLst/>
              <a:ahLst/>
              <a:cxnLst/>
              <a:rect l="l" t="t" r="r" b="b"/>
              <a:pathLst>
                <a:path w="8138160" h="11329670">
                  <a:moveTo>
                    <a:pt x="7983220" y="11329670"/>
                  </a:moveTo>
                  <a:lnTo>
                    <a:pt x="154940" y="11329670"/>
                  </a:lnTo>
                  <a:cubicBezTo>
                    <a:pt x="68580" y="11329670"/>
                    <a:pt x="0" y="11259820"/>
                    <a:pt x="0" y="11174730"/>
                  </a:cubicBezTo>
                  <a:lnTo>
                    <a:pt x="0" y="0"/>
                  </a:lnTo>
                  <a:lnTo>
                    <a:pt x="8138160" y="0"/>
                  </a:lnTo>
                  <a:lnTo>
                    <a:pt x="8138160" y="11174730"/>
                  </a:lnTo>
                  <a:cubicBezTo>
                    <a:pt x="8138160" y="11261090"/>
                    <a:pt x="8068310" y="11329670"/>
                    <a:pt x="7983220" y="1132967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14" name="Freeform 14"/>
            <p:cNvSpPr/>
            <p:nvPr/>
          </p:nvSpPr>
          <p:spPr>
            <a:xfrm>
              <a:off x="0" y="0"/>
              <a:ext cx="8890000" cy="12763500"/>
            </a:xfrm>
            <a:custGeom>
              <a:avLst/>
              <a:gdLst/>
              <a:ahLst/>
              <a:cxnLst/>
              <a:rect l="l" t="t" r="r" b="b"/>
              <a:pathLst>
                <a:path w="8890000" h="12763500">
                  <a:moveTo>
                    <a:pt x="0" y="0"/>
                  </a:moveTo>
                  <a:lnTo>
                    <a:pt x="8890000" y="0"/>
                  </a:lnTo>
                  <a:lnTo>
                    <a:pt x="8890000" y="12763500"/>
                  </a:lnTo>
                  <a:lnTo>
                    <a:pt x="0" y="12763500"/>
                  </a:lnTo>
                  <a:close/>
                </a:path>
              </a:pathLst>
            </a:custGeom>
          </p:spPr>
          <p:txBody>
            <a:bodyPr/>
            <a:lstStyle/>
            <a:p>
              <a:endParaRPr lang="en-GB"/>
            </a:p>
          </p:txBody>
        </p:sp>
      </p:grpSp>
      <p:sp>
        <p:nvSpPr>
          <p:cNvPr id="15" name="TextBox 15"/>
          <p:cNvSpPr txBox="1"/>
          <p:nvPr/>
        </p:nvSpPr>
        <p:spPr>
          <a:xfrm>
            <a:off x="1082443" y="784726"/>
            <a:ext cx="9416352" cy="137477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What are the other benefits of being a YAC Young Leader?</a:t>
            </a:r>
          </a:p>
        </p:txBody>
      </p:sp>
      <p:sp>
        <p:nvSpPr>
          <p:cNvPr id="16" name="TextBox 16"/>
          <p:cNvSpPr txBox="1"/>
          <p:nvPr/>
        </p:nvSpPr>
        <p:spPr>
          <a:xfrm>
            <a:off x="1028700" y="3048218"/>
            <a:ext cx="7902717" cy="4940300"/>
          </a:xfrm>
          <a:prstGeom prst="rect">
            <a:avLst/>
          </a:prstGeom>
        </p:spPr>
        <p:txBody>
          <a:bodyPr lIns="0" tIns="0" rIns="0" bIns="0" rtlCol="0" anchor="t">
            <a:spAutoFit/>
          </a:bodyPr>
          <a:lstStyle/>
          <a:p>
            <a:pPr algn="l">
              <a:lnSpc>
                <a:spcPts val="4900"/>
              </a:lnSpc>
            </a:pPr>
            <a:r>
              <a:rPr lang="en-US" sz="3500">
                <a:solidFill>
                  <a:srgbClr val="0C2C47"/>
                </a:solidFill>
                <a:latin typeface="Montserrat"/>
                <a:ea typeface="Montserrat"/>
                <a:cs typeface="Montserrat"/>
                <a:sym typeface="Montserrat"/>
              </a:rPr>
              <a:t>You will also receive two years of </a:t>
            </a:r>
            <a:r>
              <a:rPr lang="en-US" sz="3500" b="1">
                <a:solidFill>
                  <a:srgbClr val="0C2C47"/>
                </a:solidFill>
                <a:latin typeface="Montserrat Bold"/>
                <a:ea typeface="Montserrat Bold"/>
                <a:cs typeface="Montserrat Bold"/>
                <a:sym typeface="Montserrat Bold"/>
              </a:rPr>
              <a:t>free digital membership with the Council for British </a:t>
            </a:r>
          </a:p>
          <a:p>
            <a:pPr algn="l">
              <a:lnSpc>
                <a:spcPts val="4900"/>
              </a:lnSpc>
            </a:pPr>
            <a:r>
              <a:rPr lang="en-US" sz="3500" b="1">
                <a:solidFill>
                  <a:srgbClr val="0C2C47"/>
                </a:solidFill>
                <a:latin typeface="Montserrat Bold"/>
                <a:ea typeface="Montserrat Bold"/>
                <a:cs typeface="Montserrat Bold"/>
                <a:sym typeface="Montserrat Bold"/>
              </a:rPr>
              <a:t>Archaeology</a:t>
            </a:r>
            <a:r>
              <a:rPr lang="en-US" sz="3500">
                <a:solidFill>
                  <a:srgbClr val="0C2C47"/>
                </a:solidFill>
                <a:latin typeface="Montserrat"/>
                <a:ea typeface="Montserrat"/>
                <a:cs typeface="Montserrat"/>
                <a:sym typeface="Montserrat"/>
              </a:rPr>
              <a:t>, </a:t>
            </a:r>
          </a:p>
          <a:p>
            <a:pPr algn="l">
              <a:lnSpc>
                <a:spcPts val="4900"/>
              </a:lnSpc>
            </a:pPr>
            <a:r>
              <a:rPr lang="en-US" sz="3500">
                <a:solidFill>
                  <a:srgbClr val="0C2C47"/>
                </a:solidFill>
                <a:latin typeface="Montserrat"/>
                <a:ea typeface="Montserrat"/>
                <a:cs typeface="Montserrat"/>
                <a:sym typeface="Montserrat"/>
              </a:rPr>
              <a:t>which includes </a:t>
            </a:r>
          </a:p>
          <a:p>
            <a:pPr algn="l">
              <a:lnSpc>
                <a:spcPts val="4900"/>
              </a:lnSpc>
            </a:pPr>
            <a:r>
              <a:rPr lang="en-US" sz="3500">
                <a:solidFill>
                  <a:srgbClr val="0C2C47"/>
                </a:solidFill>
                <a:latin typeface="Montserrat"/>
                <a:ea typeface="Montserrat"/>
                <a:cs typeface="Montserrat"/>
                <a:sym typeface="Montserrat"/>
              </a:rPr>
              <a:t>access to </a:t>
            </a:r>
            <a:r>
              <a:rPr lang="en-US" sz="3500" u="sng">
                <a:solidFill>
                  <a:srgbClr val="0C2C47"/>
                </a:solidFill>
                <a:latin typeface="Montserrat"/>
                <a:ea typeface="Montserrat"/>
                <a:cs typeface="Montserrat"/>
                <a:sym typeface="Montserrat"/>
                <a:hlinkClick r:id="rId5" tooltip="https://www.archaeologyuk.org/our-work/british-archaeology-magazine.html"/>
              </a:rPr>
              <a:t>British </a:t>
            </a:r>
          </a:p>
          <a:p>
            <a:pPr algn="l">
              <a:lnSpc>
                <a:spcPts val="4900"/>
              </a:lnSpc>
            </a:pPr>
            <a:r>
              <a:rPr lang="en-US" sz="3500" u="sng">
                <a:solidFill>
                  <a:srgbClr val="0C2C47"/>
                </a:solidFill>
                <a:latin typeface="Montserrat"/>
                <a:ea typeface="Montserrat"/>
                <a:cs typeface="Montserrat"/>
                <a:sym typeface="Montserrat"/>
                <a:hlinkClick r:id="rId5" tooltip="https://www.archaeologyuk.org/our-work/british-archaeology-magazine.html"/>
              </a:rPr>
              <a:t>Archaeology  </a:t>
            </a:r>
          </a:p>
          <a:p>
            <a:pPr algn="l">
              <a:lnSpc>
                <a:spcPts val="4900"/>
              </a:lnSpc>
            </a:pPr>
            <a:r>
              <a:rPr lang="en-US" sz="3500" u="sng">
                <a:solidFill>
                  <a:srgbClr val="0C2C47"/>
                </a:solidFill>
                <a:latin typeface="Montserrat"/>
                <a:ea typeface="Montserrat"/>
                <a:cs typeface="Montserrat"/>
                <a:sym typeface="Montserrat"/>
                <a:hlinkClick r:id="rId5" tooltip="https://www.archaeologyuk.org/our-work/british-archaeology-magazine.html"/>
              </a:rPr>
              <a:t>magazine</a:t>
            </a:r>
            <a:r>
              <a:rPr lang="en-US" sz="3500">
                <a:solidFill>
                  <a:srgbClr val="0C2C47"/>
                </a:solidFill>
                <a:latin typeface="Montserrat"/>
                <a:ea typeface="Montserrat"/>
                <a:cs typeface="Montserrat"/>
                <a:sym typeface="Montserrat"/>
              </a:rPr>
              <a:t>. </a:t>
            </a:r>
          </a:p>
        </p:txBody>
      </p:sp>
      <p:sp>
        <p:nvSpPr>
          <p:cNvPr id="17" name="TextBox 17"/>
          <p:cNvSpPr txBox="1"/>
          <p:nvPr/>
        </p:nvSpPr>
        <p:spPr>
          <a:xfrm>
            <a:off x="10049662" y="3048218"/>
            <a:ext cx="7229990" cy="5559425"/>
          </a:xfrm>
          <a:prstGeom prst="rect">
            <a:avLst/>
          </a:prstGeom>
        </p:spPr>
        <p:txBody>
          <a:bodyPr lIns="0" tIns="0" rIns="0" bIns="0" rtlCol="0" anchor="t">
            <a:spAutoFit/>
          </a:bodyPr>
          <a:lstStyle/>
          <a:p>
            <a:pPr algn="l">
              <a:lnSpc>
                <a:spcPts val="4900"/>
              </a:lnSpc>
            </a:pPr>
            <a:r>
              <a:rPr lang="en-US" sz="3500">
                <a:solidFill>
                  <a:srgbClr val="0C2C47"/>
                </a:solidFill>
                <a:latin typeface="Montserrat"/>
                <a:ea typeface="Montserrat"/>
                <a:cs typeface="Montserrat"/>
                <a:sym typeface="Montserrat"/>
              </a:rPr>
              <a:t>When you turn 18, you may be able to apply to become a </a:t>
            </a:r>
            <a:r>
              <a:rPr lang="en-US" sz="3500" b="1" u="sng">
                <a:solidFill>
                  <a:srgbClr val="0C2C47"/>
                </a:solidFill>
                <a:latin typeface="Montserrat Bold"/>
                <a:ea typeface="Montserrat Bold"/>
                <a:cs typeface="Montserrat Bold"/>
                <a:sym typeface="Montserrat Bold"/>
                <a:hlinkClick r:id="rId6" tooltip="https://www.yac-uk.org/join-a-club/become-a-volunteer/yac-assistant-role-description/"/>
              </a:rPr>
              <a:t>YAC Branch Assistant</a:t>
            </a:r>
            <a:r>
              <a:rPr lang="en-US" sz="3500">
                <a:solidFill>
                  <a:srgbClr val="0C2C47"/>
                </a:solidFill>
                <a:latin typeface="Montserrat"/>
                <a:ea typeface="Montserrat"/>
                <a:cs typeface="Montserrat"/>
                <a:sym typeface="Montserrat"/>
              </a:rPr>
              <a:t> and take on more responsibility within your branch. It’s a great next step if you’ve enjoyed volunteering and want to stay part of the YAC community as an adult volunteer!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sp>
        <p:nvSpPr>
          <p:cNvPr id="8" name="Freeform 8"/>
          <p:cNvSpPr/>
          <p:nvPr/>
        </p:nvSpPr>
        <p:spPr>
          <a:xfrm>
            <a:off x="760192" y="6524273"/>
            <a:ext cx="16881935" cy="3567360"/>
          </a:xfrm>
          <a:custGeom>
            <a:avLst/>
            <a:gdLst/>
            <a:ahLst/>
            <a:cxnLst/>
            <a:rect l="l" t="t" r="r" b="b"/>
            <a:pathLst>
              <a:path w="16881935" h="3567360">
                <a:moveTo>
                  <a:pt x="0" y="0"/>
                </a:moveTo>
                <a:lnTo>
                  <a:pt x="16881936" y="0"/>
                </a:lnTo>
                <a:lnTo>
                  <a:pt x="16881936" y="3567360"/>
                </a:lnTo>
                <a:lnTo>
                  <a:pt x="0" y="356736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9" name="TextBox 9"/>
          <p:cNvSpPr txBox="1"/>
          <p:nvPr/>
        </p:nvSpPr>
        <p:spPr>
          <a:xfrm>
            <a:off x="1082443" y="784726"/>
            <a:ext cx="9416352" cy="137477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How long is the YAC Young Leaders programme?</a:t>
            </a:r>
          </a:p>
        </p:txBody>
      </p:sp>
      <p:sp>
        <p:nvSpPr>
          <p:cNvPr id="10" name="TextBox 10"/>
          <p:cNvSpPr txBox="1"/>
          <p:nvPr/>
        </p:nvSpPr>
        <p:spPr>
          <a:xfrm>
            <a:off x="760192" y="2813118"/>
            <a:ext cx="17246581" cy="3435052"/>
          </a:xfrm>
          <a:prstGeom prst="rect">
            <a:avLst/>
          </a:prstGeom>
        </p:spPr>
        <p:txBody>
          <a:bodyPr lIns="0" tIns="0" rIns="0" bIns="0" rtlCol="0" anchor="t">
            <a:spAutoFit/>
          </a:bodyPr>
          <a:lstStyle/>
          <a:p>
            <a:pPr algn="l">
              <a:lnSpc>
                <a:spcPts val="4900"/>
              </a:lnSpc>
            </a:pPr>
            <a:r>
              <a:rPr lang="en-US" sz="3500">
                <a:solidFill>
                  <a:srgbClr val="0C2C47"/>
                </a:solidFill>
                <a:latin typeface="Montserrat"/>
                <a:ea typeface="Montserrat"/>
                <a:cs typeface="Montserrat"/>
                <a:sym typeface="Montserrat"/>
              </a:rPr>
              <a:t>YAC Young Leaders are age 16-17. This means that if you start when you turn 16 the programme is </a:t>
            </a:r>
            <a:r>
              <a:rPr lang="en-US" sz="3500" b="1">
                <a:solidFill>
                  <a:srgbClr val="0C2C47"/>
                </a:solidFill>
                <a:latin typeface="Montserrat Bold"/>
                <a:ea typeface="Montserrat Bold"/>
                <a:cs typeface="Montserrat Bold"/>
                <a:sym typeface="Montserrat Bold"/>
              </a:rPr>
              <a:t>two years</a:t>
            </a:r>
            <a:r>
              <a:rPr lang="en-US" sz="3500">
                <a:solidFill>
                  <a:srgbClr val="0C2C47"/>
                </a:solidFill>
                <a:latin typeface="Montserrat"/>
                <a:ea typeface="Montserrat"/>
                <a:cs typeface="Montserrat"/>
                <a:sym typeface="Montserrat"/>
              </a:rPr>
              <a:t>. If you start later the programme will be shorter.</a:t>
            </a:r>
          </a:p>
          <a:p>
            <a:pPr algn="l">
              <a:lnSpc>
                <a:spcPts val="2800"/>
              </a:lnSpc>
            </a:pPr>
            <a:endParaRPr lang="en-US" sz="3500">
              <a:solidFill>
                <a:srgbClr val="0C2C47"/>
              </a:solidFill>
              <a:latin typeface="Montserrat"/>
              <a:ea typeface="Montserrat"/>
              <a:cs typeface="Montserrat"/>
              <a:sym typeface="Montserrat"/>
            </a:endParaRPr>
          </a:p>
          <a:p>
            <a:pPr algn="l">
              <a:lnSpc>
                <a:spcPts val="4900"/>
              </a:lnSpc>
            </a:pPr>
            <a:r>
              <a:rPr lang="en-US" sz="3500">
                <a:solidFill>
                  <a:srgbClr val="0C2C47"/>
                </a:solidFill>
                <a:latin typeface="Montserrat"/>
                <a:ea typeface="Montserrat"/>
                <a:cs typeface="Montserrat"/>
                <a:sym typeface="Montserrat"/>
              </a:rPr>
              <a:t>When you turn </a:t>
            </a:r>
            <a:r>
              <a:rPr lang="en-US" sz="3500" b="1">
                <a:solidFill>
                  <a:srgbClr val="0C2C47"/>
                </a:solidFill>
                <a:latin typeface="Montserrat Bold"/>
                <a:ea typeface="Montserrat Bold"/>
                <a:cs typeface="Montserrat Bold"/>
                <a:sym typeface="Montserrat Bold"/>
              </a:rPr>
              <a:t>18</a:t>
            </a:r>
            <a:r>
              <a:rPr lang="en-US" sz="3500">
                <a:solidFill>
                  <a:srgbClr val="0C2C47"/>
                </a:solidFill>
                <a:latin typeface="Montserrat"/>
                <a:ea typeface="Montserrat"/>
                <a:cs typeface="Montserrat"/>
                <a:sym typeface="Montserrat"/>
              </a:rPr>
              <a:t> you are no longer a YAC Young Leader. You can potentially apply to be a </a:t>
            </a:r>
            <a:r>
              <a:rPr lang="en-US" sz="3500" b="1">
                <a:solidFill>
                  <a:srgbClr val="0C2C47"/>
                </a:solidFill>
                <a:latin typeface="Montserrat Bold"/>
                <a:ea typeface="Montserrat Bold"/>
                <a:cs typeface="Montserrat Bold"/>
                <a:sym typeface="Montserrat Bold"/>
              </a:rPr>
              <a:t>YAC Branch Assistant</a:t>
            </a:r>
            <a:r>
              <a:rPr lang="en-US" sz="3500">
                <a:solidFill>
                  <a:srgbClr val="0C2C47"/>
                </a:solidFill>
                <a:latin typeface="Montserrat"/>
                <a:ea typeface="Montserrat"/>
                <a:cs typeface="Montserrat"/>
                <a:sym typeface="Montserrat"/>
              </a:rPr>
              <a:t> or move on from your YAC branch.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sp>
        <p:nvSpPr>
          <p:cNvPr id="8" name="TextBox 8"/>
          <p:cNvSpPr txBox="1"/>
          <p:nvPr/>
        </p:nvSpPr>
        <p:spPr>
          <a:xfrm>
            <a:off x="1082443" y="784726"/>
            <a:ext cx="9416352" cy="137477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What are the requirements of being a YAC Young Leader?</a:t>
            </a:r>
          </a:p>
        </p:txBody>
      </p:sp>
      <p:grpSp>
        <p:nvGrpSpPr>
          <p:cNvPr id="9" name="Group 9"/>
          <p:cNvGrpSpPr/>
          <p:nvPr/>
        </p:nvGrpSpPr>
        <p:grpSpPr>
          <a:xfrm>
            <a:off x="513858" y="3933825"/>
            <a:ext cx="4091175" cy="2917902"/>
            <a:chOff x="0" y="0"/>
            <a:chExt cx="633830" cy="452059"/>
          </a:xfrm>
        </p:grpSpPr>
        <p:sp>
          <p:nvSpPr>
            <p:cNvPr id="10" name="Freeform 10"/>
            <p:cNvSpPr/>
            <p:nvPr/>
          </p:nvSpPr>
          <p:spPr>
            <a:xfrm>
              <a:off x="0" y="0"/>
              <a:ext cx="633830" cy="452059"/>
            </a:xfrm>
            <a:custGeom>
              <a:avLst/>
              <a:gdLst/>
              <a:ahLst/>
              <a:cxnLst/>
              <a:rect l="l" t="t" r="r" b="b"/>
              <a:pathLst>
                <a:path w="633830" h="452059">
                  <a:moveTo>
                    <a:pt x="43524" y="0"/>
                  </a:moveTo>
                  <a:lnTo>
                    <a:pt x="590306" y="0"/>
                  </a:lnTo>
                  <a:cubicBezTo>
                    <a:pt x="601849" y="0"/>
                    <a:pt x="612920" y="4586"/>
                    <a:pt x="621082" y="12748"/>
                  </a:cubicBezTo>
                  <a:cubicBezTo>
                    <a:pt x="629244" y="20910"/>
                    <a:pt x="633830" y="31981"/>
                    <a:pt x="633830" y="43524"/>
                  </a:cubicBezTo>
                  <a:lnTo>
                    <a:pt x="633830" y="408535"/>
                  </a:lnTo>
                  <a:cubicBezTo>
                    <a:pt x="633830" y="432573"/>
                    <a:pt x="614344" y="452059"/>
                    <a:pt x="590306" y="452059"/>
                  </a:cubicBezTo>
                  <a:lnTo>
                    <a:pt x="43524" y="452059"/>
                  </a:lnTo>
                  <a:cubicBezTo>
                    <a:pt x="31981" y="452059"/>
                    <a:pt x="20910" y="447474"/>
                    <a:pt x="12748" y="439312"/>
                  </a:cubicBezTo>
                  <a:cubicBezTo>
                    <a:pt x="4586" y="431149"/>
                    <a:pt x="0" y="420079"/>
                    <a:pt x="0" y="408535"/>
                  </a:cubicBezTo>
                  <a:lnTo>
                    <a:pt x="0" y="43524"/>
                  </a:lnTo>
                  <a:cubicBezTo>
                    <a:pt x="0" y="31981"/>
                    <a:pt x="4586" y="20910"/>
                    <a:pt x="12748" y="12748"/>
                  </a:cubicBezTo>
                  <a:cubicBezTo>
                    <a:pt x="20910" y="4586"/>
                    <a:pt x="31981" y="0"/>
                    <a:pt x="43524" y="0"/>
                  </a:cubicBezTo>
                  <a:close/>
                </a:path>
              </a:pathLst>
            </a:custGeom>
            <a:solidFill>
              <a:srgbClr val="D3EAEA"/>
            </a:solidFill>
          </p:spPr>
          <p:txBody>
            <a:bodyPr/>
            <a:lstStyle/>
            <a:p>
              <a:endParaRPr lang="en-GB"/>
            </a:p>
          </p:txBody>
        </p:sp>
      </p:grpSp>
      <p:grpSp>
        <p:nvGrpSpPr>
          <p:cNvPr id="11" name="Group 11"/>
          <p:cNvGrpSpPr/>
          <p:nvPr/>
        </p:nvGrpSpPr>
        <p:grpSpPr>
          <a:xfrm>
            <a:off x="6360204" y="7085558"/>
            <a:ext cx="5629995" cy="2917902"/>
            <a:chOff x="0" y="0"/>
            <a:chExt cx="872234" cy="452059"/>
          </a:xfrm>
        </p:grpSpPr>
        <p:sp>
          <p:nvSpPr>
            <p:cNvPr id="12" name="Freeform 12"/>
            <p:cNvSpPr/>
            <p:nvPr/>
          </p:nvSpPr>
          <p:spPr>
            <a:xfrm>
              <a:off x="0" y="0"/>
              <a:ext cx="872234" cy="452059"/>
            </a:xfrm>
            <a:custGeom>
              <a:avLst/>
              <a:gdLst/>
              <a:ahLst/>
              <a:cxnLst/>
              <a:rect l="l" t="t" r="r" b="b"/>
              <a:pathLst>
                <a:path w="872234" h="452059">
                  <a:moveTo>
                    <a:pt x="31628" y="0"/>
                  </a:moveTo>
                  <a:lnTo>
                    <a:pt x="840606" y="0"/>
                  </a:lnTo>
                  <a:cubicBezTo>
                    <a:pt x="858073" y="0"/>
                    <a:pt x="872234" y="14160"/>
                    <a:pt x="872234" y="31628"/>
                  </a:cubicBezTo>
                  <a:lnTo>
                    <a:pt x="872234" y="420432"/>
                  </a:lnTo>
                  <a:cubicBezTo>
                    <a:pt x="872234" y="437899"/>
                    <a:pt x="858073" y="452059"/>
                    <a:pt x="840606" y="452059"/>
                  </a:cubicBezTo>
                  <a:lnTo>
                    <a:pt x="31628" y="452059"/>
                  </a:lnTo>
                  <a:cubicBezTo>
                    <a:pt x="23240" y="452059"/>
                    <a:pt x="15195" y="448727"/>
                    <a:pt x="9264" y="442796"/>
                  </a:cubicBezTo>
                  <a:cubicBezTo>
                    <a:pt x="3332" y="436865"/>
                    <a:pt x="0" y="428820"/>
                    <a:pt x="0" y="420432"/>
                  </a:cubicBezTo>
                  <a:lnTo>
                    <a:pt x="0" y="31628"/>
                  </a:lnTo>
                  <a:cubicBezTo>
                    <a:pt x="0" y="14160"/>
                    <a:pt x="14160" y="0"/>
                    <a:pt x="31628" y="0"/>
                  </a:cubicBezTo>
                  <a:close/>
                </a:path>
              </a:pathLst>
            </a:custGeom>
            <a:solidFill>
              <a:srgbClr val="D3EAEA"/>
            </a:solidFill>
          </p:spPr>
          <p:txBody>
            <a:bodyPr/>
            <a:lstStyle/>
            <a:p>
              <a:endParaRPr lang="en-GB"/>
            </a:p>
          </p:txBody>
        </p:sp>
      </p:grpSp>
      <p:grpSp>
        <p:nvGrpSpPr>
          <p:cNvPr id="13" name="Group 13"/>
          <p:cNvGrpSpPr/>
          <p:nvPr/>
        </p:nvGrpSpPr>
        <p:grpSpPr>
          <a:xfrm>
            <a:off x="513858" y="7085558"/>
            <a:ext cx="5629995" cy="2917902"/>
            <a:chOff x="0" y="0"/>
            <a:chExt cx="872234" cy="452059"/>
          </a:xfrm>
        </p:grpSpPr>
        <p:sp>
          <p:nvSpPr>
            <p:cNvPr id="14" name="Freeform 14"/>
            <p:cNvSpPr/>
            <p:nvPr/>
          </p:nvSpPr>
          <p:spPr>
            <a:xfrm>
              <a:off x="0" y="0"/>
              <a:ext cx="872234" cy="452059"/>
            </a:xfrm>
            <a:custGeom>
              <a:avLst/>
              <a:gdLst/>
              <a:ahLst/>
              <a:cxnLst/>
              <a:rect l="l" t="t" r="r" b="b"/>
              <a:pathLst>
                <a:path w="872234" h="452059">
                  <a:moveTo>
                    <a:pt x="31628" y="0"/>
                  </a:moveTo>
                  <a:lnTo>
                    <a:pt x="840606" y="0"/>
                  </a:lnTo>
                  <a:cubicBezTo>
                    <a:pt x="858073" y="0"/>
                    <a:pt x="872234" y="14160"/>
                    <a:pt x="872234" y="31628"/>
                  </a:cubicBezTo>
                  <a:lnTo>
                    <a:pt x="872234" y="420432"/>
                  </a:lnTo>
                  <a:cubicBezTo>
                    <a:pt x="872234" y="437899"/>
                    <a:pt x="858073" y="452059"/>
                    <a:pt x="840606" y="452059"/>
                  </a:cubicBezTo>
                  <a:lnTo>
                    <a:pt x="31628" y="452059"/>
                  </a:lnTo>
                  <a:cubicBezTo>
                    <a:pt x="23240" y="452059"/>
                    <a:pt x="15195" y="448727"/>
                    <a:pt x="9264" y="442796"/>
                  </a:cubicBezTo>
                  <a:cubicBezTo>
                    <a:pt x="3332" y="436865"/>
                    <a:pt x="0" y="428820"/>
                    <a:pt x="0" y="420432"/>
                  </a:cubicBezTo>
                  <a:lnTo>
                    <a:pt x="0" y="31628"/>
                  </a:lnTo>
                  <a:cubicBezTo>
                    <a:pt x="0" y="14160"/>
                    <a:pt x="14160" y="0"/>
                    <a:pt x="31628" y="0"/>
                  </a:cubicBezTo>
                  <a:close/>
                </a:path>
              </a:pathLst>
            </a:custGeom>
            <a:solidFill>
              <a:srgbClr val="D3EAEA"/>
            </a:solidFill>
          </p:spPr>
          <p:txBody>
            <a:bodyPr/>
            <a:lstStyle/>
            <a:p>
              <a:endParaRPr lang="en-GB"/>
            </a:p>
          </p:txBody>
        </p:sp>
      </p:grpSp>
      <p:grpSp>
        <p:nvGrpSpPr>
          <p:cNvPr id="15" name="Group 15"/>
          <p:cNvGrpSpPr/>
          <p:nvPr/>
        </p:nvGrpSpPr>
        <p:grpSpPr>
          <a:xfrm>
            <a:off x="12206551" y="7085558"/>
            <a:ext cx="5629995" cy="2917902"/>
            <a:chOff x="0" y="0"/>
            <a:chExt cx="872234" cy="452059"/>
          </a:xfrm>
        </p:grpSpPr>
        <p:sp>
          <p:nvSpPr>
            <p:cNvPr id="16" name="Freeform 16"/>
            <p:cNvSpPr/>
            <p:nvPr/>
          </p:nvSpPr>
          <p:spPr>
            <a:xfrm>
              <a:off x="0" y="0"/>
              <a:ext cx="872234" cy="452059"/>
            </a:xfrm>
            <a:custGeom>
              <a:avLst/>
              <a:gdLst/>
              <a:ahLst/>
              <a:cxnLst/>
              <a:rect l="l" t="t" r="r" b="b"/>
              <a:pathLst>
                <a:path w="872234" h="452059">
                  <a:moveTo>
                    <a:pt x="31628" y="0"/>
                  </a:moveTo>
                  <a:lnTo>
                    <a:pt x="840606" y="0"/>
                  </a:lnTo>
                  <a:cubicBezTo>
                    <a:pt x="858073" y="0"/>
                    <a:pt x="872234" y="14160"/>
                    <a:pt x="872234" y="31628"/>
                  </a:cubicBezTo>
                  <a:lnTo>
                    <a:pt x="872234" y="420432"/>
                  </a:lnTo>
                  <a:cubicBezTo>
                    <a:pt x="872234" y="437899"/>
                    <a:pt x="858073" y="452059"/>
                    <a:pt x="840606" y="452059"/>
                  </a:cubicBezTo>
                  <a:lnTo>
                    <a:pt x="31628" y="452059"/>
                  </a:lnTo>
                  <a:cubicBezTo>
                    <a:pt x="23240" y="452059"/>
                    <a:pt x="15195" y="448727"/>
                    <a:pt x="9264" y="442796"/>
                  </a:cubicBezTo>
                  <a:cubicBezTo>
                    <a:pt x="3332" y="436865"/>
                    <a:pt x="0" y="428820"/>
                    <a:pt x="0" y="420432"/>
                  </a:cubicBezTo>
                  <a:lnTo>
                    <a:pt x="0" y="31628"/>
                  </a:lnTo>
                  <a:cubicBezTo>
                    <a:pt x="0" y="14160"/>
                    <a:pt x="14160" y="0"/>
                    <a:pt x="31628" y="0"/>
                  </a:cubicBezTo>
                  <a:close/>
                </a:path>
              </a:pathLst>
            </a:custGeom>
            <a:solidFill>
              <a:srgbClr val="D3EAEA"/>
            </a:solidFill>
          </p:spPr>
          <p:txBody>
            <a:bodyPr/>
            <a:lstStyle/>
            <a:p>
              <a:endParaRPr lang="en-GB"/>
            </a:p>
          </p:txBody>
        </p:sp>
      </p:grpSp>
      <p:grpSp>
        <p:nvGrpSpPr>
          <p:cNvPr id="17" name="Group 17"/>
          <p:cNvGrpSpPr/>
          <p:nvPr/>
        </p:nvGrpSpPr>
        <p:grpSpPr>
          <a:xfrm>
            <a:off x="4842768" y="3933825"/>
            <a:ext cx="4091175" cy="2917902"/>
            <a:chOff x="0" y="0"/>
            <a:chExt cx="633830" cy="452059"/>
          </a:xfrm>
        </p:grpSpPr>
        <p:sp>
          <p:nvSpPr>
            <p:cNvPr id="18" name="Freeform 18"/>
            <p:cNvSpPr/>
            <p:nvPr/>
          </p:nvSpPr>
          <p:spPr>
            <a:xfrm>
              <a:off x="0" y="0"/>
              <a:ext cx="633830" cy="452059"/>
            </a:xfrm>
            <a:custGeom>
              <a:avLst/>
              <a:gdLst/>
              <a:ahLst/>
              <a:cxnLst/>
              <a:rect l="l" t="t" r="r" b="b"/>
              <a:pathLst>
                <a:path w="633830" h="452059">
                  <a:moveTo>
                    <a:pt x="43524" y="0"/>
                  </a:moveTo>
                  <a:lnTo>
                    <a:pt x="590306" y="0"/>
                  </a:lnTo>
                  <a:cubicBezTo>
                    <a:pt x="601849" y="0"/>
                    <a:pt x="612920" y="4586"/>
                    <a:pt x="621082" y="12748"/>
                  </a:cubicBezTo>
                  <a:cubicBezTo>
                    <a:pt x="629244" y="20910"/>
                    <a:pt x="633830" y="31981"/>
                    <a:pt x="633830" y="43524"/>
                  </a:cubicBezTo>
                  <a:lnTo>
                    <a:pt x="633830" y="408535"/>
                  </a:lnTo>
                  <a:cubicBezTo>
                    <a:pt x="633830" y="432573"/>
                    <a:pt x="614344" y="452059"/>
                    <a:pt x="590306" y="452059"/>
                  </a:cubicBezTo>
                  <a:lnTo>
                    <a:pt x="43524" y="452059"/>
                  </a:lnTo>
                  <a:cubicBezTo>
                    <a:pt x="31981" y="452059"/>
                    <a:pt x="20910" y="447474"/>
                    <a:pt x="12748" y="439312"/>
                  </a:cubicBezTo>
                  <a:cubicBezTo>
                    <a:pt x="4586" y="431149"/>
                    <a:pt x="0" y="420079"/>
                    <a:pt x="0" y="408535"/>
                  </a:cubicBezTo>
                  <a:lnTo>
                    <a:pt x="0" y="43524"/>
                  </a:lnTo>
                  <a:cubicBezTo>
                    <a:pt x="0" y="31981"/>
                    <a:pt x="4586" y="20910"/>
                    <a:pt x="12748" y="12748"/>
                  </a:cubicBezTo>
                  <a:cubicBezTo>
                    <a:pt x="20910" y="4586"/>
                    <a:pt x="31981" y="0"/>
                    <a:pt x="43524" y="0"/>
                  </a:cubicBezTo>
                  <a:close/>
                </a:path>
              </a:pathLst>
            </a:custGeom>
            <a:solidFill>
              <a:srgbClr val="D3EAEA"/>
            </a:solidFill>
          </p:spPr>
          <p:txBody>
            <a:bodyPr/>
            <a:lstStyle/>
            <a:p>
              <a:endParaRPr lang="en-GB"/>
            </a:p>
          </p:txBody>
        </p:sp>
      </p:grpSp>
      <p:grpSp>
        <p:nvGrpSpPr>
          <p:cNvPr id="19" name="Group 19"/>
          <p:cNvGrpSpPr/>
          <p:nvPr/>
        </p:nvGrpSpPr>
        <p:grpSpPr>
          <a:xfrm>
            <a:off x="9171679" y="3933825"/>
            <a:ext cx="4091175" cy="2917902"/>
            <a:chOff x="0" y="0"/>
            <a:chExt cx="633830" cy="452059"/>
          </a:xfrm>
        </p:grpSpPr>
        <p:sp>
          <p:nvSpPr>
            <p:cNvPr id="20" name="Freeform 20"/>
            <p:cNvSpPr/>
            <p:nvPr/>
          </p:nvSpPr>
          <p:spPr>
            <a:xfrm>
              <a:off x="0" y="0"/>
              <a:ext cx="633830" cy="452059"/>
            </a:xfrm>
            <a:custGeom>
              <a:avLst/>
              <a:gdLst/>
              <a:ahLst/>
              <a:cxnLst/>
              <a:rect l="l" t="t" r="r" b="b"/>
              <a:pathLst>
                <a:path w="633830" h="452059">
                  <a:moveTo>
                    <a:pt x="43524" y="0"/>
                  </a:moveTo>
                  <a:lnTo>
                    <a:pt x="590306" y="0"/>
                  </a:lnTo>
                  <a:cubicBezTo>
                    <a:pt x="601849" y="0"/>
                    <a:pt x="612920" y="4586"/>
                    <a:pt x="621082" y="12748"/>
                  </a:cubicBezTo>
                  <a:cubicBezTo>
                    <a:pt x="629244" y="20910"/>
                    <a:pt x="633830" y="31981"/>
                    <a:pt x="633830" y="43524"/>
                  </a:cubicBezTo>
                  <a:lnTo>
                    <a:pt x="633830" y="408535"/>
                  </a:lnTo>
                  <a:cubicBezTo>
                    <a:pt x="633830" y="432573"/>
                    <a:pt x="614344" y="452059"/>
                    <a:pt x="590306" y="452059"/>
                  </a:cubicBezTo>
                  <a:lnTo>
                    <a:pt x="43524" y="452059"/>
                  </a:lnTo>
                  <a:cubicBezTo>
                    <a:pt x="31981" y="452059"/>
                    <a:pt x="20910" y="447474"/>
                    <a:pt x="12748" y="439312"/>
                  </a:cubicBezTo>
                  <a:cubicBezTo>
                    <a:pt x="4586" y="431149"/>
                    <a:pt x="0" y="420079"/>
                    <a:pt x="0" y="408535"/>
                  </a:cubicBezTo>
                  <a:lnTo>
                    <a:pt x="0" y="43524"/>
                  </a:lnTo>
                  <a:cubicBezTo>
                    <a:pt x="0" y="31981"/>
                    <a:pt x="4586" y="20910"/>
                    <a:pt x="12748" y="12748"/>
                  </a:cubicBezTo>
                  <a:cubicBezTo>
                    <a:pt x="20910" y="4586"/>
                    <a:pt x="31981" y="0"/>
                    <a:pt x="43524" y="0"/>
                  </a:cubicBezTo>
                  <a:close/>
                </a:path>
              </a:pathLst>
            </a:custGeom>
            <a:solidFill>
              <a:srgbClr val="D3EAEA"/>
            </a:solidFill>
          </p:spPr>
          <p:txBody>
            <a:bodyPr/>
            <a:lstStyle/>
            <a:p>
              <a:endParaRPr lang="en-GB"/>
            </a:p>
          </p:txBody>
        </p:sp>
      </p:grpSp>
      <p:grpSp>
        <p:nvGrpSpPr>
          <p:cNvPr id="21" name="Group 21"/>
          <p:cNvGrpSpPr/>
          <p:nvPr/>
        </p:nvGrpSpPr>
        <p:grpSpPr>
          <a:xfrm>
            <a:off x="13500589" y="3933825"/>
            <a:ext cx="4091175" cy="2917902"/>
            <a:chOff x="0" y="0"/>
            <a:chExt cx="633830" cy="452059"/>
          </a:xfrm>
        </p:grpSpPr>
        <p:sp>
          <p:nvSpPr>
            <p:cNvPr id="22" name="Freeform 22"/>
            <p:cNvSpPr/>
            <p:nvPr/>
          </p:nvSpPr>
          <p:spPr>
            <a:xfrm>
              <a:off x="0" y="0"/>
              <a:ext cx="633830" cy="452059"/>
            </a:xfrm>
            <a:custGeom>
              <a:avLst/>
              <a:gdLst/>
              <a:ahLst/>
              <a:cxnLst/>
              <a:rect l="l" t="t" r="r" b="b"/>
              <a:pathLst>
                <a:path w="633830" h="452059">
                  <a:moveTo>
                    <a:pt x="43524" y="0"/>
                  </a:moveTo>
                  <a:lnTo>
                    <a:pt x="590306" y="0"/>
                  </a:lnTo>
                  <a:cubicBezTo>
                    <a:pt x="601849" y="0"/>
                    <a:pt x="612920" y="4586"/>
                    <a:pt x="621082" y="12748"/>
                  </a:cubicBezTo>
                  <a:cubicBezTo>
                    <a:pt x="629244" y="20910"/>
                    <a:pt x="633830" y="31981"/>
                    <a:pt x="633830" y="43524"/>
                  </a:cubicBezTo>
                  <a:lnTo>
                    <a:pt x="633830" y="408535"/>
                  </a:lnTo>
                  <a:cubicBezTo>
                    <a:pt x="633830" y="432573"/>
                    <a:pt x="614344" y="452059"/>
                    <a:pt x="590306" y="452059"/>
                  </a:cubicBezTo>
                  <a:lnTo>
                    <a:pt x="43524" y="452059"/>
                  </a:lnTo>
                  <a:cubicBezTo>
                    <a:pt x="31981" y="452059"/>
                    <a:pt x="20910" y="447474"/>
                    <a:pt x="12748" y="439312"/>
                  </a:cubicBezTo>
                  <a:cubicBezTo>
                    <a:pt x="4586" y="431149"/>
                    <a:pt x="0" y="420079"/>
                    <a:pt x="0" y="408535"/>
                  </a:cubicBezTo>
                  <a:lnTo>
                    <a:pt x="0" y="43524"/>
                  </a:lnTo>
                  <a:cubicBezTo>
                    <a:pt x="0" y="31981"/>
                    <a:pt x="4586" y="20910"/>
                    <a:pt x="12748" y="12748"/>
                  </a:cubicBezTo>
                  <a:cubicBezTo>
                    <a:pt x="20910" y="4586"/>
                    <a:pt x="31981" y="0"/>
                    <a:pt x="43524" y="0"/>
                  </a:cubicBezTo>
                  <a:close/>
                </a:path>
              </a:pathLst>
            </a:custGeom>
            <a:solidFill>
              <a:srgbClr val="D3EAEA"/>
            </a:solidFill>
          </p:spPr>
          <p:txBody>
            <a:bodyPr/>
            <a:lstStyle/>
            <a:p>
              <a:endParaRPr lang="en-GB"/>
            </a:p>
          </p:txBody>
        </p:sp>
      </p:grpSp>
      <p:sp>
        <p:nvSpPr>
          <p:cNvPr id="23" name="TextBox 23"/>
          <p:cNvSpPr txBox="1"/>
          <p:nvPr/>
        </p:nvSpPr>
        <p:spPr>
          <a:xfrm>
            <a:off x="760192" y="4492625"/>
            <a:ext cx="3549122" cy="1225550"/>
          </a:xfrm>
          <a:prstGeom prst="rect">
            <a:avLst/>
          </a:prstGeom>
        </p:spPr>
        <p:txBody>
          <a:bodyPr lIns="0" tIns="0" rIns="0" bIns="0" rtlCol="0" anchor="t">
            <a:spAutoFit/>
          </a:bodyPr>
          <a:lstStyle/>
          <a:p>
            <a:pPr algn="ctr">
              <a:lnSpc>
                <a:spcPts val="4900"/>
              </a:lnSpc>
            </a:pPr>
            <a:r>
              <a:rPr lang="en-US" sz="3500" b="1">
                <a:solidFill>
                  <a:srgbClr val="0C2C47"/>
                </a:solidFill>
                <a:latin typeface="Montserrat Bold"/>
                <a:ea typeface="Montserrat Bold"/>
                <a:cs typeface="Montserrat Bold"/>
                <a:sym typeface="Montserrat Bold"/>
              </a:rPr>
              <a:t>Enjoy working with children.</a:t>
            </a:r>
          </a:p>
        </p:txBody>
      </p:sp>
      <p:sp>
        <p:nvSpPr>
          <p:cNvPr id="24" name="TextBox 24"/>
          <p:cNvSpPr txBox="1"/>
          <p:nvPr/>
        </p:nvSpPr>
        <p:spPr>
          <a:xfrm>
            <a:off x="840384" y="2832168"/>
            <a:ext cx="16751380" cy="606425"/>
          </a:xfrm>
          <a:prstGeom prst="rect">
            <a:avLst/>
          </a:prstGeom>
        </p:spPr>
        <p:txBody>
          <a:bodyPr lIns="0" tIns="0" rIns="0" bIns="0" rtlCol="0" anchor="t">
            <a:spAutoFit/>
          </a:bodyPr>
          <a:lstStyle/>
          <a:p>
            <a:pPr algn="l">
              <a:lnSpc>
                <a:spcPts val="4900"/>
              </a:lnSpc>
            </a:pPr>
            <a:r>
              <a:rPr lang="en-US" sz="3500">
                <a:solidFill>
                  <a:srgbClr val="0C2C47"/>
                </a:solidFill>
                <a:latin typeface="Montserrat"/>
                <a:ea typeface="Montserrat"/>
                <a:cs typeface="Montserrat"/>
                <a:sym typeface="Montserrat"/>
              </a:rPr>
              <a:t>Young Leaders must be 16-17 years old.  We’re looking for individuals who: </a:t>
            </a:r>
          </a:p>
        </p:txBody>
      </p:sp>
      <p:sp>
        <p:nvSpPr>
          <p:cNvPr id="25" name="TextBox 25"/>
          <p:cNvSpPr txBox="1"/>
          <p:nvPr/>
        </p:nvSpPr>
        <p:spPr>
          <a:xfrm>
            <a:off x="5029704" y="4169131"/>
            <a:ext cx="3717304" cy="2380615"/>
          </a:xfrm>
          <a:prstGeom prst="rect">
            <a:avLst/>
          </a:prstGeom>
        </p:spPr>
        <p:txBody>
          <a:bodyPr lIns="0" tIns="0" rIns="0" bIns="0" rtlCol="0" anchor="t">
            <a:spAutoFit/>
          </a:bodyPr>
          <a:lstStyle/>
          <a:p>
            <a:pPr algn="ctr">
              <a:lnSpc>
                <a:spcPts val="4760"/>
              </a:lnSpc>
            </a:pPr>
            <a:r>
              <a:rPr lang="en-US" sz="3400" b="1">
                <a:solidFill>
                  <a:srgbClr val="0C2C47"/>
                </a:solidFill>
                <a:latin typeface="Montserrat Bold"/>
                <a:ea typeface="Montserrat Bold"/>
                <a:cs typeface="Montserrat Bold"/>
                <a:sym typeface="Montserrat Bold"/>
              </a:rPr>
              <a:t>Are enthusiastic about archaeology and history. </a:t>
            </a:r>
          </a:p>
        </p:txBody>
      </p:sp>
      <p:sp>
        <p:nvSpPr>
          <p:cNvPr id="26" name="TextBox 26"/>
          <p:cNvSpPr txBox="1"/>
          <p:nvPr/>
        </p:nvSpPr>
        <p:spPr>
          <a:xfrm>
            <a:off x="9467343" y="4492625"/>
            <a:ext cx="3549122" cy="1844675"/>
          </a:xfrm>
          <a:prstGeom prst="rect">
            <a:avLst/>
          </a:prstGeom>
        </p:spPr>
        <p:txBody>
          <a:bodyPr lIns="0" tIns="0" rIns="0" bIns="0" rtlCol="0" anchor="t">
            <a:spAutoFit/>
          </a:bodyPr>
          <a:lstStyle/>
          <a:p>
            <a:pPr algn="ctr">
              <a:lnSpc>
                <a:spcPts val="4900"/>
              </a:lnSpc>
            </a:pPr>
            <a:r>
              <a:rPr lang="en-US" sz="3500" b="1">
                <a:solidFill>
                  <a:srgbClr val="0C2C47"/>
                </a:solidFill>
                <a:latin typeface="Montserrat Bold"/>
                <a:ea typeface="Montserrat Bold"/>
                <a:cs typeface="Montserrat Bold"/>
                <a:sym typeface="Montserrat Bold"/>
              </a:rPr>
              <a:t>Are willing to work in a team.</a:t>
            </a:r>
          </a:p>
        </p:txBody>
      </p:sp>
      <p:sp>
        <p:nvSpPr>
          <p:cNvPr id="27" name="TextBox 27"/>
          <p:cNvSpPr txBox="1"/>
          <p:nvPr/>
        </p:nvSpPr>
        <p:spPr>
          <a:xfrm>
            <a:off x="13615278" y="4097883"/>
            <a:ext cx="3881586" cy="2380615"/>
          </a:xfrm>
          <a:prstGeom prst="rect">
            <a:avLst/>
          </a:prstGeom>
        </p:spPr>
        <p:txBody>
          <a:bodyPr lIns="0" tIns="0" rIns="0" bIns="0" rtlCol="0" anchor="t">
            <a:spAutoFit/>
          </a:bodyPr>
          <a:lstStyle/>
          <a:p>
            <a:pPr algn="ctr">
              <a:lnSpc>
                <a:spcPts val="4760"/>
              </a:lnSpc>
            </a:pPr>
            <a:r>
              <a:rPr lang="en-US" sz="3400" b="1">
                <a:solidFill>
                  <a:srgbClr val="0C2C47"/>
                </a:solidFill>
                <a:latin typeface="Montserrat Bold"/>
                <a:ea typeface="Montserrat Bold"/>
                <a:cs typeface="Montserrat Bold"/>
                <a:sym typeface="Montserrat Bold"/>
              </a:rPr>
              <a:t>Are keen to learn new things and develop their skills. </a:t>
            </a:r>
          </a:p>
        </p:txBody>
      </p:sp>
      <p:sp>
        <p:nvSpPr>
          <p:cNvPr id="28" name="TextBox 28"/>
          <p:cNvSpPr txBox="1"/>
          <p:nvPr/>
        </p:nvSpPr>
        <p:spPr>
          <a:xfrm>
            <a:off x="760192" y="7318959"/>
            <a:ext cx="5030426" cy="2463800"/>
          </a:xfrm>
          <a:prstGeom prst="rect">
            <a:avLst/>
          </a:prstGeom>
        </p:spPr>
        <p:txBody>
          <a:bodyPr lIns="0" tIns="0" rIns="0" bIns="0" rtlCol="0" anchor="t">
            <a:spAutoFit/>
          </a:bodyPr>
          <a:lstStyle/>
          <a:p>
            <a:pPr algn="ctr">
              <a:lnSpc>
                <a:spcPts val="4900"/>
              </a:lnSpc>
            </a:pPr>
            <a:r>
              <a:rPr lang="en-US" sz="3500" b="1">
                <a:solidFill>
                  <a:srgbClr val="0C2C47"/>
                </a:solidFill>
                <a:latin typeface="Montserrat Bold"/>
                <a:ea typeface="Montserrat Bold"/>
                <a:cs typeface="Montserrat Bold"/>
                <a:sym typeface="Montserrat Bold"/>
              </a:rPr>
              <a:t>Will follow the instructions and guidance of the YAC Leader. </a:t>
            </a:r>
          </a:p>
        </p:txBody>
      </p:sp>
      <p:sp>
        <p:nvSpPr>
          <p:cNvPr id="29" name="TextBox 29"/>
          <p:cNvSpPr txBox="1"/>
          <p:nvPr/>
        </p:nvSpPr>
        <p:spPr>
          <a:xfrm>
            <a:off x="6474504" y="7347534"/>
            <a:ext cx="5299009" cy="2223770"/>
          </a:xfrm>
          <a:prstGeom prst="rect">
            <a:avLst/>
          </a:prstGeom>
        </p:spPr>
        <p:txBody>
          <a:bodyPr lIns="0" tIns="0" rIns="0" bIns="0" rtlCol="0" anchor="t">
            <a:spAutoFit/>
          </a:bodyPr>
          <a:lstStyle/>
          <a:p>
            <a:pPr algn="ctr">
              <a:lnSpc>
                <a:spcPts val="4480"/>
              </a:lnSpc>
            </a:pPr>
            <a:r>
              <a:rPr lang="en-US" sz="3200" b="1">
                <a:solidFill>
                  <a:srgbClr val="0C2C47"/>
                </a:solidFill>
                <a:latin typeface="Montserrat Bold"/>
                <a:ea typeface="Montserrat Bold"/>
                <a:cs typeface="Montserrat Bold"/>
                <a:sym typeface="Montserrat Bold"/>
              </a:rPr>
              <a:t>Understand the importance of following YAC’s Code of Conduct and safeguarding policy.</a:t>
            </a:r>
          </a:p>
        </p:txBody>
      </p:sp>
      <p:sp>
        <p:nvSpPr>
          <p:cNvPr id="30" name="TextBox 30"/>
          <p:cNvSpPr txBox="1"/>
          <p:nvPr/>
        </p:nvSpPr>
        <p:spPr>
          <a:xfrm>
            <a:off x="12506335" y="7274509"/>
            <a:ext cx="5030426" cy="2463800"/>
          </a:xfrm>
          <a:prstGeom prst="rect">
            <a:avLst/>
          </a:prstGeom>
        </p:spPr>
        <p:txBody>
          <a:bodyPr lIns="0" tIns="0" rIns="0" bIns="0" rtlCol="0" anchor="t">
            <a:spAutoFit/>
          </a:bodyPr>
          <a:lstStyle/>
          <a:p>
            <a:pPr algn="ctr">
              <a:lnSpc>
                <a:spcPts val="4900"/>
              </a:lnSpc>
            </a:pPr>
            <a:r>
              <a:rPr lang="en-US" sz="3500" b="1">
                <a:solidFill>
                  <a:srgbClr val="0C2C47"/>
                </a:solidFill>
                <a:latin typeface="Montserrat Bold"/>
                <a:ea typeface="Montserrat Bold"/>
                <a:cs typeface="Montserrat Bold"/>
                <a:sym typeface="Montserrat Bold"/>
              </a:rPr>
              <a:t>Can commit to attending monthly YAC sessions regularly.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sp>
        <p:nvSpPr>
          <p:cNvPr id="8" name="TextBox 8"/>
          <p:cNvSpPr txBox="1"/>
          <p:nvPr/>
        </p:nvSpPr>
        <p:spPr>
          <a:xfrm>
            <a:off x="1082443" y="1137151"/>
            <a:ext cx="9416352" cy="66992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Please note:</a:t>
            </a:r>
          </a:p>
        </p:txBody>
      </p:sp>
      <p:grpSp>
        <p:nvGrpSpPr>
          <p:cNvPr id="9" name="Group 9"/>
          <p:cNvGrpSpPr/>
          <p:nvPr/>
        </p:nvGrpSpPr>
        <p:grpSpPr>
          <a:xfrm>
            <a:off x="760192" y="2684126"/>
            <a:ext cx="8636080" cy="7317124"/>
            <a:chOff x="0" y="0"/>
            <a:chExt cx="1337955" cy="1133614"/>
          </a:xfrm>
        </p:grpSpPr>
        <p:sp>
          <p:nvSpPr>
            <p:cNvPr id="10" name="Freeform 10"/>
            <p:cNvSpPr/>
            <p:nvPr/>
          </p:nvSpPr>
          <p:spPr>
            <a:xfrm>
              <a:off x="0" y="0"/>
              <a:ext cx="1337955" cy="1133614"/>
            </a:xfrm>
            <a:custGeom>
              <a:avLst/>
              <a:gdLst/>
              <a:ahLst/>
              <a:cxnLst/>
              <a:rect l="l" t="t" r="r" b="b"/>
              <a:pathLst>
                <a:path w="1337955" h="1133614">
                  <a:moveTo>
                    <a:pt x="20619" y="0"/>
                  </a:moveTo>
                  <a:lnTo>
                    <a:pt x="1317336" y="0"/>
                  </a:lnTo>
                  <a:cubicBezTo>
                    <a:pt x="1328723" y="0"/>
                    <a:pt x="1337955" y="9231"/>
                    <a:pt x="1337955" y="20619"/>
                  </a:cubicBezTo>
                  <a:lnTo>
                    <a:pt x="1337955" y="1112995"/>
                  </a:lnTo>
                  <a:cubicBezTo>
                    <a:pt x="1337955" y="1124383"/>
                    <a:pt x="1328723" y="1133614"/>
                    <a:pt x="1317336" y="1133614"/>
                  </a:cubicBezTo>
                  <a:lnTo>
                    <a:pt x="20619" y="1133614"/>
                  </a:lnTo>
                  <a:cubicBezTo>
                    <a:pt x="9231" y="1133614"/>
                    <a:pt x="0" y="1124383"/>
                    <a:pt x="0" y="1112995"/>
                  </a:cubicBezTo>
                  <a:lnTo>
                    <a:pt x="0" y="20619"/>
                  </a:lnTo>
                  <a:cubicBezTo>
                    <a:pt x="0" y="9231"/>
                    <a:pt x="9231" y="0"/>
                    <a:pt x="20619" y="0"/>
                  </a:cubicBezTo>
                  <a:close/>
                </a:path>
              </a:pathLst>
            </a:custGeom>
            <a:solidFill>
              <a:srgbClr val="D3EAEA"/>
            </a:solidFill>
          </p:spPr>
          <p:txBody>
            <a:bodyPr/>
            <a:lstStyle/>
            <a:p>
              <a:endParaRPr lang="en-GB"/>
            </a:p>
          </p:txBody>
        </p:sp>
      </p:grpSp>
      <p:sp>
        <p:nvSpPr>
          <p:cNvPr id="11" name="TextBox 11"/>
          <p:cNvSpPr txBox="1"/>
          <p:nvPr/>
        </p:nvSpPr>
        <p:spPr>
          <a:xfrm>
            <a:off x="1038225" y="2822643"/>
            <a:ext cx="8105775" cy="7149356"/>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YAC branches can only accept a limited number of Young Leaders.</a:t>
            </a:r>
            <a:r>
              <a:rPr lang="en-US" sz="3500">
                <a:solidFill>
                  <a:srgbClr val="0C2C47"/>
                </a:solidFill>
                <a:latin typeface="Montserrat"/>
                <a:ea typeface="Montserrat"/>
                <a:cs typeface="Montserrat"/>
                <a:sym typeface="Montserrat"/>
              </a:rPr>
              <a:t> This is because we need to follow a strict ratio of adults:children to keep everyone safe. As under-18s, Young Leaders count as a children in this ratio.</a:t>
            </a:r>
          </a:p>
          <a:p>
            <a:pPr algn="l">
              <a:lnSpc>
                <a:spcPts val="2800"/>
              </a:lnSpc>
            </a:pPr>
            <a:endParaRPr lang="en-US" sz="3500">
              <a:solidFill>
                <a:srgbClr val="0C2C47"/>
              </a:solidFill>
              <a:latin typeface="Montserrat"/>
              <a:ea typeface="Montserrat"/>
              <a:cs typeface="Montserrat"/>
              <a:sym typeface="Montserrat"/>
            </a:endParaRPr>
          </a:p>
          <a:p>
            <a:pPr algn="l">
              <a:lnSpc>
                <a:spcPts val="4900"/>
              </a:lnSpc>
            </a:pPr>
            <a:r>
              <a:rPr lang="en-US" sz="3500" b="1">
                <a:solidFill>
                  <a:srgbClr val="0C2C47"/>
                </a:solidFill>
                <a:latin typeface="Montserrat Bold"/>
                <a:ea typeface="Montserrat Bold"/>
                <a:cs typeface="Montserrat Bold"/>
                <a:sym typeface="Montserrat Bold"/>
              </a:rPr>
              <a:t>YAC Branch Leaders work very hard to run their clubs and may not be able to support multiple Young Leaders at once.  </a:t>
            </a:r>
          </a:p>
        </p:txBody>
      </p:sp>
      <p:sp>
        <p:nvSpPr>
          <p:cNvPr id="12" name="TextBox 12"/>
          <p:cNvSpPr txBox="1"/>
          <p:nvPr/>
        </p:nvSpPr>
        <p:spPr>
          <a:xfrm>
            <a:off x="9685919" y="2832168"/>
            <a:ext cx="8314268" cy="5292204"/>
          </a:xfrm>
          <a:prstGeom prst="rect">
            <a:avLst/>
          </a:prstGeom>
        </p:spPr>
        <p:txBody>
          <a:bodyPr lIns="0" tIns="0" rIns="0" bIns="0" rtlCol="0" anchor="t">
            <a:spAutoFit/>
          </a:bodyPr>
          <a:lstStyle/>
          <a:p>
            <a:pPr algn="l">
              <a:lnSpc>
                <a:spcPts val="4900"/>
              </a:lnSpc>
            </a:pPr>
            <a:r>
              <a:rPr lang="en-US" sz="3500">
                <a:solidFill>
                  <a:srgbClr val="0C2C47"/>
                </a:solidFill>
                <a:latin typeface="Montserrat"/>
                <a:ea typeface="Montserrat"/>
                <a:cs typeface="Montserrat"/>
                <a:sym typeface="Montserrat"/>
              </a:rPr>
              <a:t>If your YAC branch cannot take you on as a Young Leader then you will no longer be able to keep coming to the club when you turn 17. </a:t>
            </a:r>
          </a:p>
          <a:p>
            <a:pPr algn="l">
              <a:lnSpc>
                <a:spcPts val="2800"/>
              </a:lnSpc>
            </a:pPr>
            <a:endParaRPr lang="en-US" sz="3500">
              <a:solidFill>
                <a:srgbClr val="0C2C47"/>
              </a:solidFill>
              <a:latin typeface="Montserrat"/>
              <a:ea typeface="Montserrat"/>
              <a:cs typeface="Montserrat"/>
              <a:sym typeface="Montserrat"/>
            </a:endParaRPr>
          </a:p>
          <a:p>
            <a:pPr algn="l">
              <a:lnSpc>
                <a:spcPts val="4900"/>
              </a:lnSpc>
            </a:pPr>
            <a:r>
              <a:rPr lang="en-US" sz="3500">
                <a:solidFill>
                  <a:srgbClr val="0C2C47"/>
                </a:solidFill>
                <a:latin typeface="Montserrat"/>
                <a:ea typeface="Montserrat"/>
                <a:cs typeface="Montserrat"/>
                <a:sym typeface="Montserrat"/>
              </a:rPr>
              <a:t>They may talk to you and your parents/carers to recommend other volunteering opportunities that might be right for you instead.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sp>
        <p:nvSpPr>
          <p:cNvPr id="8" name="TextBox 8"/>
          <p:cNvSpPr txBox="1"/>
          <p:nvPr/>
        </p:nvSpPr>
        <p:spPr>
          <a:xfrm>
            <a:off x="1082443" y="1137151"/>
            <a:ext cx="9416352" cy="66992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Conduct and expectations</a:t>
            </a:r>
          </a:p>
        </p:txBody>
      </p:sp>
      <p:sp>
        <p:nvSpPr>
          <p:cNvPr id="9" name="TextBox 9"/>
          <p:cNvSpPr txBox="1"/>
          <p:nvPr/>
        </p:nvSpPr>
        <p:spPr>
          <a:xfrm>
            <a:off x="894446" y="2832168"/>
            <a:ext cx="16499108" cy="2463502"/>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Being a YAC Young Leader is not the same as being a mature member. You will be a volunteer and part of a team. There are some important considerations that will shape how you behave around YAC members.</a:t>
            </a:r>
            <a:r>
              <a:rPr lang="en-US" sz="3500">
                <a:solidFill>
                  <a:srgbClr val="0C2C47"/>
                </a:solidFill>
                <a:latin typeface="Montserrat"/>
                <a:ea typeface="Montserrat"/>
                <a:cs typeface="Montserrat"/>
                <a:sym typeface="Montserrat"/>
              </a:rPr>
              <a:t> Your YAC Branch Leader will talk to you about the following:</a:t>
            </a:r>
          </a:p>
        </p:txBody>
      </p:sp>
      <p:sp>
        <p:nvSpPr>
          <p:cNvPr id="10" name="TextBox 10"/>
          <p:cNvSpPr txBox="1"/>
          <p:nvPr/>
        </p:nvSpPr>
        <p:spPr>
          <a:xfrm>
            <a:off x="894446" y="5715000"/>
            <a:ext cx="16499108" cy="4320654"/>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1) Safeguarding </a:t>
            </a:r>
          </a:p>
          <a:p>
            <a:pPr algn="l">
              <a:lnSpc>
                <a:spcPts val="4900"/>
              </a:lnSpc>
            </a:pPr>
            <a:r>
              <a:rPr lang="en-US" sz="3500">
                <a:solidFill>
                  <a:srgbClr val="0C2C47"/>
                </a:solidFill>
                <a:latin typeface="Montserrat"/>
                <a:ea typeface="Montserrat"/>
                <a:cs typeface="Montserrat"/>
                <a:sym typeface="Montserrat"/>
              </a:rPr>
              <a:t>Safeguarding is everyone’s responsibility, and your awareness helps keep the YAC a safe and positive space for everyone. Your YAC Branch Leader will run an induction session to introduce you to our Safeguarding Policies and explain what this means. They will help you understand some important Do’s and Don’ts to help you keep everyone safe, supported and respected during activities.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sp>
        <p:nvSpPr>
          <p:cNvPr id="8" name="TextBox 8"/>
          <p:cNvSpPr txBox="1"/>
          <p:nvPr/>
        </p:nvSpPr>
        <p:spPr>
          <a:xfrm>
            <a:off x="1082443" y="1137151"/>
            <a:ext cx="9416352" cy="66992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Conduct and expectations</a:t>
            </a:r>
          </a:p>
        </p:txBody>
      </p:sp>
      <p:sp>
        <p:nvSpPr>
          <p:cNvPr id="9" name="TextBox 9"/>
          <p:cNvSpPr txBox="1"/>
          <p:nvPr/>
        </p:nvSpPr>
        <p:spPr>
          <a:xfrm>
            <a:off x="760192" y="2832168"/>
            <a:ext cx="8497983" cy="6797675"/>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2) Conduct</a:t>
            </a:r>
          </a:p>
          <a:p>
            <a:pPr algn="l">
              <a:lnSpc>
                <a:spcPts val="4900"/>
              </a:lnSpc>
            </a:pPr>
            <a:r>
              <a:rPr lang="en-US" sz="3500">
                <a:solidFill>
                  <a:srgbClr val="0C2C47"/>
                </a:solidFill>
                <a:latin typeface="Montserrat"/>
                <a:ea typeface="Montserrat"/>
                <a:cs typeface="Montserrat"/>
                <a:sym typeface="Montserrat"/>
              </a:rPr>
              <a:t>As a Young Leader, you’re a role model for younger members. Your Branch Leader will read through the Code of Conduct with you. This is a list of shared values that guide how we work together during all YAC sessions. They help create a safe, welcoming and positive environment where everyone can contribute, learn and feel supported. </a:t>
            </a:r>
          </a:p>
        </p:txBody>
      </p:sp>
      <p:grpSp>
        <p:nvGrpSpPr>
          <p:cNvPr id="10" name="Group 10"/>
          <p:cNvGrpSpPr/>
          <p:nvPr/>
        </p:nvGrpSpPr>
        <p:grpSpPr>
          <a:xfrm>
            <a:off x="9604145" y="2908368"/>
            <a:ext cx="8357730" cy="6760005"/>
            <a:chOff x="0" y="0"/>
            <a:chExt cx="1294831" cy="1047302"/>
          </a:xfrm>
        </p:grpSpPr>
        <p:sp>
          <p:nvSpPr>
            <p:cNvPr id="11" name="Freeform 11"/>
            <p:cNvSpPr/>
            <p:nvPr/>
          </p:nvSpPr>
          <p:spPr>
            <a:xfrm>
              <a:off x="0" y="0"/>
              <a:ext cx="1294831" cy="1047302"/>
            </a:xfrm>
            <a:custGeom>
              <a:avLst/>
              <a:gdLst/>
              <a:ahLst/>
              <a:cxnLst/>
              <a:rect l="l" t="t" r="r" b="b"/>
              <a:pathLst>
                <a:path w="1294831" h="1047302">
                  <a:moveTo>
                    <a:pt x="21305" y="0"/>
                  </a:moveTo>
                  <a:lnTo>
                    <a:pt x="1273526" y="0"/>
                  </a:lnTo>
                  <a:cubicBezTo>
                    <a:pt x="1285292" y="0"/>
                    <a:pt x="1294831" y="9539"/>
                    <a:pt x="1294831" y="21305"/>
                  </a:cubicBezTo>
                  <a:lnTo>
                    <a:pt x="1294831" y="1025996"/>
                  </a:lnTo>
                  <a:cubicBezTo>
                    <a:pt x="1294831" y="1031647"/>
                    <a:pt x="1292587" y="1037066"/>
                    <a:pt x="1288591" y="1041061"/>
                  </a:cubicBezTo>
                  <a:cubicBezTo>
                    <a:pt x="1284595" y="1045057"/>
                    <a:pt x="1279176" y="1047302"/>
                    <a:pt x="1273526" y="1047302"/>
                  </a:cubicBezTo>
                  <a:lnTo>
                    <a:pt x="21305" y="1047302"/>
                  </a:lnTo>
                  <a:cubicBezTo>
                    <a:pt x="15655" y="1047302"/>
                    <a:pt x="10236" y="1045057"/>
                    <a:pt x="6240" y="1041061"/>
                  </a:cubicBezTo>
                  <a:cubicBezTo>
                    <a:pt x="2245" y="1037066"/>
                    <a:pt x="0" y="1031647"/>
                    <a:pt x="0" y="1025996"/>
                  </a:cubicBezTo>
                  <a:lnTo>
                    <a:pt x="0" y="21305"/>
                  </a:lnTo>
                  <a:cubicBezTo>
                    <a:pt x="0" y="15655"/>
                    <a:pt x="2245" y="10236"/>
                    <a:pt x="6240" y="6240"/>
                  </a:cubicBezTo>
                  <a:cubicBezTo>
                    <a:pt x="10236" y="2245"/>
                    <a:pt x="15655" y="0"/>
                    <a:pt x="21305"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sp>
        <p:nvSpPr>
          <p:cNvPr id="8" name="TextBox 8"/>
          <p:cNvSpPr txBox="1"/>
          <p:nvPr/>
        </p:nvSpPr>
        <p:spPr>
          <a:xfrm>
            <a:off x="1082443" y="1137151"/>
            <a:ext cx="9416352" cy="66992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Conduct and expectations</a:t>
            </a:r>
          </a:p>
        </p:txBody>
      </p:sp>
      <p:sp>
        <p:nvSpPr>
          <p:cNvPr id="9" name="TextBox 9"/>
          <p:cNvSpPr txBox="1"/>
          <p:nvPr/>
        </p:nvSpPr>
        <p:spPr>
          <a:xfrm>
            <a:off x="894446" y="3198351"/>
            <a:ext cx="8146087" cy="6178550"/>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3) Communication</a:t>
            </a:r>
          </a:p>
          <a:p>
            <a:pPr algn="l">
              <a:lnSpc>
                <a:spcPts val="4900"/>
              </a:lnSpc>
            </a:pPr>
            <a:r>
              <a:rPr lang="en-US" sz="3500">
                <a:solidFill>
                  <a:srgbClr val="0C2C47"/>
                </a:solidFill>
                <a:latin typeface="Montserrat"/>
                <a:ea typeface="Montserrat"/>
                <a:cs typeface="Montserrat"/>
                <a:sym typeface="Montserrat"/>
              </a:rPr>
              <a:t>You will be expected to communicate promptly and professionally with your YAC branch team. There are also some important rules about communicating with members, including using social media and private messaging, as part of our Safeguarding policy.</a:t>
            </a:r>
          </a:p>
        </p:txBody>
      </p:sp>
      <p:grpSp>
        <p:nvGrpSpPr>
          <p:cNvPr id="10" name="Group 10"/>
          <p:cNvGrpSpPr/>
          <p:nvPr/>
        </p:nvGrpSpPr>
        <p:grpSpPr>
          <a:xfrm>
            <a:off x="9604145" y="2908368"/>
            <a:ext cx="8357730" cy="6760005"/>
            <a:chOff x="0" y="0"/>
            <a:chExt cx="1294831" cy="1047302"/>
          </a:xfrm>
        </p:grpSpPr>
        <p:sp>
          <p:nvSpPr>
            <p:cNvPr id="11" name="Freeform 11"/>
            <p:cNvSpPr/>
            <p:nvPr/>
          </p:nvSpPr>
          <p:spPr>
            <a:xfrm>
              <a:off x="0" y="0"/>
              <a:ext cx="1294831" cy="1047302"/>
            </a:xfrm>
            <a:custGeom>
              <a:avLst/>
              <a:gdLst/>
              <a:ahLst/>
              <a:cxnLst/>
              <a:rect l="l" t="t" r="r" b="b"/>
              <a:pathLst>
                <a:path w="1294831" h="1047302">
                  <a:moveTo>
                    <a:pt x="21305" y="0"/>
                  </a:moveTo>
                  <a:lnTo>
                    <a:pt x="1273526" y="0"/>
                  </a:lnTo>
                  <a:cubicBezTo>
                    <a:pt x="1285292" y="0"/>
                    <a:pt x="1294831" y="9539"/>
                    <a:pt x="1294831" y="21305"/>
                  </a:cubicBezTo>
                  <a:lnTo>
                    <a:pt x="1294831" y="1025996"/>
                  </a:lnTo>
                  <a:cubicBezTo>
                    <a:pt x="1294831" y="1031647"/>
                    <a:pt x="1292587" y="1037066"/>
                    <a:pt x="1288591" y="1041061"/>
                  </a:cubicBezTo>
                  <a:cubicBezTo>
                    <a:pt x="1284595" y="1045057"/>
                    <a:pt x="1279176" y="1047302"/>
                    <a:pt x="1273526" y="1047302"/>
                  </a:cubicBezTo>
                  <a:lnTo>
                    <a:pt x="21305" y="1047302"/>
                  </a:lnTo>
                  <a:cubicBezTo>
                    <a:pt x="15655" y="1047302"/>
                    <a:pt x="10236" y="1045057"/>
                    <a:pt x="6240" y="1041061"/>
                  </a:cubicBezTo>
                  <a:cubicBezTo>
                    <a:pt x="2245" y="1037066"/>
                    <a:pt x="0" y="1031647"/>
                    <a:pt x="0" y="1025996"/>
                  </a:cubicBezTo>
                  <a:lnTo>
                    <a:pt x="0" y="21305"/>
                  </a:lnTo>
                  <a:cubicBezTo>
                    <a:pt x="0" y="15655"/>
                    <a:pt x="2245" y="10236"/>
                    <a:pt x="6240" y="6240"/>
                  </a:cubicBezTo>
                  <a:cubicBezTo>
                    <a:pt x="10236" y="2245"/>
                    <a:pt x="15655" y="0"/>
                    <a:pt x="21305"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sp>
        <p:nvSpPr>
          <p:cNvPr id="8" name="TextBox 8"/>
          <p:cNvSpPr txBox="1"/>
          <p:nvPr/>
        </p:nvSpPr>
        <p:spPr>
          <a:xfrm>
            <a:off x="1082443" y="1137151"/>
            <a:ext cx="9416352" cy="66992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Conduct and expectations</a:t>
            </a:r>
          </a:p>
        </p:txBody>
      </p:sp>
      <p:sp>
        <p:nvSpPr>
          <p:cNvPr id="9" name="TextBox 9"/>
          <p:cNvSpPr txBox="1"/>
          <p:nvPr/>
        </p:nvSpPr>
        <p:spPr>
          <a:xfrm>
            <a:off x="769717" y="2832168"/>
            <a:ext cx="8005935" cy="6797675"/>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4) GDPR</a:t>
            </a:r>
          </a:p>
          <a:p>
            <a:pPr algn="l">
              <a:lnSpc>
                <a:spcPts val="4900"/>
              </a:lnSpc>
            </a:pPr>
            <a:r>
              <a:rPr lang="en-US" sz="3500">
                <a:solidFill>
                  <a:srgbClr val="0C2C47"/>
                </a:solidFill>
                <a:latin typeface="Montserrat"/>
                <a:ea typeface="Montserrat"/>
                <a:cs typeface="Montserrat"/>
                <a:sym typeface="Montserrat"/>
              </a:rPr>
              <a:t>GDPR is a set of rules that helps keep everyone’s personal information safe. You don't need to know the law in detail; you just need to understand how to handle information responsibly. Your YAC Branch Leader will talk to you about how to keep information private and the rules around taking photos/videos.</a:t>
            </a:r>
          </a:p>
        </p:txBody>
      </p:sp>
      <p:grpSp>
        <p:nvGrpSpPr>
          <p:cNvPr id="10" name="Group 10"/>
          <p:cNvGrpSpPr/>
          <p:nvPr/>
        </p:nvGrpSpPr>
        <p:grpSpPr>
          <a:xfrm>
            <a:off x="9604145" y="2908368"/>
            <a:ext cx="8357730" cy="6760005"/>
            <a:chOff x="0" y="0"/>
            <a:chExt cx="1294831" cy="1047302"/>
          </a:xfrm>
        </p:grpSpPr>
        <p:sp>
          <p:nvSpPr>
            <p:cNvPr id="11" name="Freeform 11"/>
            <p:cNvSpPr/>
            <p:nvPr/>
          </p:nvSpPr>
          <p:spPr>
            <a:xfrm>
              <a:off x="0" y="0"/>
              <a:ext cx="1294831" cy="1047302"/>
            </a:xfrm>
            <a:custGeom>
              <a:avLst/>
              <a:gdLst/>
              <a:ahLst/>
              <a:cxnLst/>
              <a:rect l="l" t="t" r="r" b="b"/>
              <a:pathLst>
                <a:path w="1294831" h="1047302">
                  <a:moveTo>
                    <a:pt x="21305" y="0"/>
                  </a:moveTo>
                  <a:lnTo>
                    <a:pt x="1273526" y="0"/>
                  </a:lnTo>
                  <a:cubicBezTo>
                    <a:pt x="1285292" y="0"/>
                    <a:pt x="1294831" y="9539"/>
                    <a:pt x="1294831" y="21305"/>
                  </a:cubicBezTo>
                  <a:lnTo>
                    <a:pt x="1294831" y="1025996"/>
                  </a:lnTo>
                  <a:cubicBezTo>
                    <a:pt x="1294831" y="1031647"/>
                    <a:pt x="1292587" y="1037066"/>
                    <a:pt x="1288591" y="1041061"/>
                  </a:cubicBezTo>
                  <a:cubicBezTo>
                    <a:pt x="1284595" y="1045057"/>
                    <a:pt x="1279176" y="1047302"/>
                    <a:pt x="1273526" y="1047302"/>
                  </a:cubicBezTo>
                  <a:lnTo>
                    <a:pt x="21305" y="1047302"/>
                  </a:lnTo>
                  <a:cubicBezTo>
                    <a:pt x="15655" y="1047302"/>
                    <a:pt x="10236" y="1045057"/>
                    <a:pt x="6240" y="1041061"/>
                  </a:cubicBezTo>
                  <a:cubicBezTo>
                    <a:pt x="2245" y="1037066"/>
                    <a:pt x="0" y="1031647"/>
                    <a:pt x="0" y="1025996"/>
                  </a:cubicBezTo>
                  <a:lnTo>
                    <a:pt x="0" y="21305"/>
                  </a:lnTo>
                  <a:cubicBezTo>
                    <a:pt x="0" y="15655"/>
                    <a:pt x="2245" y="10236"/>
                    <a:pt x="6240" y="6240"/>
                  </a:cubicBezTo>
                  <a:cubicBezTo>
                    <a:pt x="10236" y="2245"/>
                    <a:pt x="15655" y="0"/>
                    <a:pt x="21305"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2088893"/>
            <a:chOff x="0" y="0"/>
            <a:chExt cx="2655635" cy="551378"/>
          </a:xfrm>
        </p:grpSpPr>
        <p:sp>
          <p:nvSpPr>
            <p:cNvPr id="6" name="Freeform 6"/>
            <p:cNvSpPr/>
            <p:nvPr/>
          </p:nvSpPr>
          <p:spPr>
            <a:xfrm>
              <a:off x="0" y="0"/>
              <a:ext cx="2655636" cy="551379"/>
            </a:xfrm>
            <a:custGeom>
              <a:avLst/>
              <a:gdLst/>
              <a:ahLst/>
              <a:cxnLst/>
              <a:rect l="l" t="t" r="r" b="b"/>
              <a:pathLst>
                <a:path w="2655636" h="551379">
                  <a:moveTo>
                    <a:pt x="10004" y="0"/>
                  </a:moveTo>
                  <a:lnTo>
                    <a:pt x="2645632" y="0"/>
                  </a:lnTo>
                  <a:cubicBezTo>
                    <a:pt x="2651157" y="0"/>
                    <a:pt x="2655636" y="4479"/>
                    <a:pt x="2655636" y="10004"/>
                  </a:cubicBezTo>
                  <a:lnTo>
                    <a:pt x="2655636" y="541375"/>
                  </a:lnTo>
                  <a:cubicBezTo>
                    <a:pt x="2655636" y="546900"/>
                    <a:pt x="2651157" y="551379"/>
                    <a:pt x="2645632" y="551379"/>
                  </a:cubicBezTo>
                  <a:lnTo>
                    <a:pt x="10004" y="551379"/>
                  </a:lnTo>
                  <a:cubicBezTo>
                    <a:pt x="4479" y="551379"/>
                    <a:pt x="0" y="546900"/>
                    <a:pt x="0" y="541375"/>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560903"/>
            </a:xfrm>
            <a:prstGeom prst="rect">
              <a:avLst/>
            </a:prstGeom>
          </p:spPr>
          <p:txBody>
            <a:bodyPr lIns="50800" tIns="50800" rIns="50800" bIns="50800" rtlCol="0" anchor="ctr"/>
            <a:lstStyle/>
            <a:p>
              <a:pPr algn="ctr">
                <a:lnSpc>
                  <a:spcPts val="1324"/>
                </a:lnSpc>
              </a:pPr>
              <a:endParaRPr/>
            </a:p>
          </p:txBody>
        </p:sp>
      </p:grpSp>
      <p:sp>
        <p:nvSpPr>
          <p:cNvPr id="8" name="TextBox 8"/>
          <p:cNvSpPr txBox="1"/>
          <p:nvPr/>
        </p:nvSpPr>
        <p:spPr>
          <a:xfrm>
            <a:off x="760192" y="2743741"/>
            <a:ext cx="11770894" cy="7141845"/>
          </a:xfrm>
          <a:prstGeom prst="rect">
            <a:avLst/>
          </a:prstGeom>
        </p:spPr>
        <p:txBody>
          <a:bodyPr lIns="0" tIns="0" rIns="0" bIns="0" rtlCol="0" anchor="t">
            <a:spAutoFit/>
          </a:bodyPr>
          <a:lstStyle/>
          <a:p>
            <a:pPr algn="l">
              <a:lnSpc>
                <a:spcPts val="8190"/>
              </a:lnSpc>
            </a:pPr>
            <a:r>
              <a:rPr lang="en-US" sz="3500" b="1">
                <a:solidFill>
                  <a:srgbClr val="0C2C47"/>
                </a:solidFill>
                <a:latin typeface="Montserrat Bold"/>
                <a:ea typeface="Montserrat Bold"/>
                <a:cs typeface="Montserrat Bold"/>
                <a:sym typeface="Montserrat Bold"/>
              </a:rPr>
              <a:t>In this session we will cover:</a:t>
            </a:r>
          </a:p>
          <a:p>
            <a:pPr marL="755651" lvl="1" indent="-377825" algn="l">
              <a:lnSpc>
                <a:spcPts val="8190"/>
              </a:lnSpc>
              <a:buFont typeface="Arial"/>
              <a:buChar char="•"/>
            </a:pPr>
            <a:r>
              <a:rPr lang="en-US" sz="3500">
                <a:solidFill>
                  <a:srgbClr val="0C2C47"/>
                </a:solidFill>
                <a:latin typeface="Montserrat"/>
                <a:ea typeface="Montserrat"/>
                <a:cs typeface="Montserrat"/>
                <a:sym typeface="Montserrat"/>
              </a:rPr>
              <a:t>What does a YAC Young Leader do?</a:t>
            </a:r>
          </a:p>
          <a:p>
            <a:pPr marL="755651" lvl="1" indent="-377825" algn="l">
              <a:lnSpc>
                <a:spcPts val="8190"/>
              </a:lnSpc>
              <a:buFont typeface="Arial"/>
              <a:buChar char="•"/>
            </a:pPr>
            <a:r>
              <a:rPr lang="en-US" sz="3500">
                <a:solidFill>
                  <a:srgbClr val="0C2C47"/>
                </a:solidFill>
                <a:latin typeface="Montserrat"/>
                <a:ea typeface="Montserrat"/>
                <a:cs typeface="Montserrat"/>
                <a:sym typeface="Montserrat"/>
              </a:rPr>
              <a:t>The requirements of being a YAC Young Leader</a:t>
            </a:r>
          </a:p>
          <a:p>
            <a:pPr marL="755651" lvl="1" indent="-377825" algn="l">
              <a:lnSpc>
                <a:spcPts val="8190"/>
              </a:lnSpc>
              <a:buFont typeface="Arial"/>
              <a:buChar char="•"/>
            </a:pPr>
            <a:r>
              <a:rPr lang="en-US" sz="3500">
                <a:solidFill>
                  <a:srgbClr val="0C2C47"/>
                </a:solidFill>
                <a:latin typeface="Montserrat"/>
                <a:ea typeface="Montserrat"/>
                <a:cs typeface="Montserrat"/>
                <a:sym typeface="Montserrat"/>
              </a:rPr>
              <a:t>The benefits of becoming a YAC Young Leader</a:t>
            </a:r>
          </a:p>
          <a:p>
            <a:pPr marL="755651" lvl="1" indent="-377825" algn="l">
              <a:lnSpc>
                <a:spcPts val="8190"/>
              </a:lnSpc>
              <a:buFont typeface="Arial"/>
              <a:buChar char="•"/>
            </a:pPr>
            <a:r>
              <a:rPr lang="en-US" sz="3500">
                <a:solidFill>
                  <a:srgbClr val="0C2C47"/>
                </a:solidFill>
                <a:latin typeface="Montserrat"/>
                <a:ea typeface="Montserrat"/>
                <a:cs typeface="Montserrat"/>
                <a:sym typeface="Montserrat"/>
              </a:rPr>
              <a:t>Support from your YAC Branch Leaders</a:t>
            </a:r>
          </a:p>
          <a:p>
            <a:pPr marL="755651" lvl="1" indent="-377825" algn="l">
              <a:lnSpc>
                <a:spcPts val="8190"/>
              </a:lnSpc>
              <a:buFont typeface="Arial"/>
              <a:buChar char="•"/>
            </a:pPr>
            <a:r>
              <a:rPr lang="en-US" sz="3500">
                <a:solidFill>
                  <a:srgbClr val="0C2C47"/>
                </a:solidFill>
                <a:latin typeface="Montserrat"/>
                <a:ea typeface="Montserrat"/>
                <a:cs typeface="Montserrat"/>
                <a:sym typeface="Montserrat"/>
              </a:rPr>
              <a:t>Conduct and expectations</a:t>
            </a:r>
          </a:p>
          <a:p>
            <a:pPr marL="755651" lvl="1" indent="-377825" algn="l">
              <a:lnSpc>
                <a:spcPts val="8190"/>
              </a:lnSpc>
              <a:buFont typeface="Arial"/>
              <a:buChar char="•"/>
            </a:pPr>
            <a:r>
              <a:rPr lang="en-US" sz="3500">
                <a:solidFill>
                  <a:srgbClr val="0C2C47"/>
                </a:solidFill>
                <a:latin typeface="Montserrat"/>
                <a:ea typeface="Montserrat"/>
                <a:cs typeface="Montserrat"/>
                <a:sym typeface="Montserrat"/>
              </a:rPr>
              <a:t>How to apply</a:t>
            </a:r>
          </a:p>
        </p:txBody>
      </p:sp>
      <p:grpSp>
        <p:nvGrpSpPr>
          <p:cNvPr id="9" name="Group 9"/>
          <p:cNvGrpSpPr/>
          <p:nvPr/>
        </p:nvGrpSpPr>
        <p:grpSpPr>
          <a:xfrm>
            <a:off x="12715505" y="2908368"/>
            <a:ext cx="5246370" cy="6760005"/>
            <a:chOff x="0" y="0"/>
            <a:chExt cx="812800" cy="1047302"/>
          </a:xfrm>
        </p:grpSpPr>
        <p:sp>
          <p:nvSpPr>
            <p:cNvPr id="10" name="Freeform 10"/>
            <p:cNvSpPr/>
            <p:nvPr/>
          </p:nvSpPr>
          <p:spPr>
            <a:xfrm>
              <a:off x="0" y="0"/>
              <a:ext cx="812800" cy="1047302"/>
            </a:xfrm>
            <a:custGeom>
              <a:avLst/>
              <a:gdLst/>
              <a:ahLst/>
              <a:cxnLst/>
              <a:rect l="l" t="t" r="r" b="b"/>
              <a:pathLst>
                <a:path w="812800" h="1047302">
                  <a:moveTo>
                    <a:pt x="33940" y="0"/>
                  </a:moveTo>
                  <a:lnTo>
                    <a:pt x="778860" y="0"/>
                  </a:lnTo>
                  <a:cubicBezTo>
                    <a:pt x="797604" y="0"/>
                    <a:pt x="812800" y="15196"/>
                    <a:pt x="812800" y="33940"/>
                  </a:cubicBezTo>
                  <a:lnTo>
                    <a:pt x="812800" y="1013361"/>
                  </a:lnTo>
                  <a:cubicBezTo>
                    <a:pt x="812800" y="1032106"/>
                    <a:pt x="797604" y="1047302"/>
                    <a:pt x="778860" y="1047302"/>
                  </a:cubicBezTo>
                  <a:lnTo>
                    <a:pt x="33940" y="1047302"/>
                  </a:lnTo>
                  <a:cubicBezTo>
                    <a:pt x="24939" y="1047302"/>
                    <a:pt x="16306" y="1043726"/>
                    <a:pt x="9941" y="1037361"/>
                  </a:cubicBezTo>
                  <a:cubicBezTo>
                    <a:pt x="3576" y="1030996"/>
                    <a:pt x="0" y="1022363"/>
                    <a:pt x="0" y="1013361"/>
                  </a:cubicBezTo>
                  <a:lnTo>
                    <a:pt x="0" y="33940"/>
                  </a:lnTo>
                  <a:cubicBezTo>
                    <a:pt x="0" y="15196"/>
                    <a:pt x="15196" y="0"/>
                    <a:pt x="33940"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sp>
        <p:nvSpPr>
          <p:cNvPr id="11" name="TextBox 11"/>
          <p:cNvSpPr txBox="1"/>
          <p:nvPr/>
        </p:nvSpPr>
        <p:spPr>
          <a:xfrm>
            <a:off x="1047964" y="972366"/>
            <a:ext cx="9485309" cy="1534795"/>
          </a:xfrm>
          <a:prstGeom prst="rect">
            <a:avLst/>
          </a:prstGeom>
        </p:spPr>
        <p:txBody>
          <a:bodyPr lIns="0" tIns="0" rIns="0" bIns="0" rtlCol="0" anchor="t">
            <a:spAutoFit/>
          </a:bodyPr>
          <a:lstStyle/>
          <a:p>
            <a:pPr algn="l">
              <a:lnSpc>
                <a:spcPts val="4039"/>
              </a:lnSpc>
            </a:pPr>
            <a:r>
              <a:rPr lang="en-US" sz="3999" b="1">
                <a:solidFill>
                  <a:srgbClr val="0C2C47"/>
                </a:solidFill>
                <a:latin typeface="Montserrat Bold"/>
                <a:ea typeface="Montserrat Bold"/>
                <a:cs typeface="Montserrat Bold"/>
                <a:sym typeface="Montserrat Bold"/>
              </a:rPr>
              <a:t>Thank you for expressing an interest in becoming a YAC Young Leader!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grpSp>
        <p:nvGrpSpPr>
          <p:cNvPr id="8" name="Group 8"/>
          <p:cNvGrpSpPr/>
          <p:nvPr/>
        </p:nvGrpSpPr>
        <p:grpSpPr>
          <a:xfrm>
            <a:off x="9604145" y="2908368"/>
            <a:ext cx="8357730" cy="6760005"/>
            <a:chOff x="0" y="0"/>
            <a:chExt cx="1294831" cy="1047302"/>
          </a:xfrm>
        </p:grpSpPr>
        <p:sp>
          <p:nvSpPr>
            <p:cNvPr id="9" name="Freeform 9"/>
            <p:cNvSpPr/>
            <p:nvPr/>
          </p:nvSpPr>
          <p:spPr>
            <a:xfrm>
              <a:off x="0" y="0"/>
              <a:ext cx="1294831" cy="1047302"/>
            </a:xfrm>
            <a:custGeom>
              <a:avLst/>
              <a:gdLst/>
              <a:ahLst/>
              <a:cxnLst/>
              <a:rect l="l" t="t" r="r" b="b"/>
              <a:pathLst>
                <a:path w="1294831" h="1047302">
                  <a:moveTo>
                    <a:pt x="21305" y="0"/>
                  </a:moveTo>
                  <a:lnTo>
                    <a:pt x="1273526" y="0"/>
                  </a:lnTo>
                  <a:cubicBezTo>
                    <a:pt x="1285292" y="0"/>
                    <a:pt x="1294831" y="9539"/>
                    <a:pt x="1294831" y="21305"/>
                  </a:cubicBezTo>
                  <a:lnTo>
                    <a:pt x="1294831" y="1025996"/>
                  </a:lnTo>
                  <a:cubicBezTo>
                    <a:pt x="1294831" y="1031647"/>
                    <a:pt x="1292587" y="1037066"/>
                    <a:pt x="1288591" y="1041061"/>
                  </a:cubicBezTo>
                  <a:cubicBezTo>
                    <a:pt x="1284595" y="1045057"/>
                    <a:pt x="1279176" y="1047302"/>
                    <a:pt x="1273526" y="1047302"/>
                  </a:cubicBezTo>
                  <a:lnTo>
                    <a:pt x="21305" y="1047302"/>
                  </a:lnTo>
                  <a:cubicBezTo>
                    <a:pt x="15655" y="1047302"/>
                    <a:pt x="10236" y="1045057"/>
                    <a:pt x="6240" y="1041061"/>
                  </a:cubicBezTo>
                  <a:cubicBezTo>
                    <a:pt x="2245" y="1037066"/>
                    <a:pt x="0" y="1031647"/>
                    <a:pt x="0" y="1025996"/>
                  </a:cubicBezTo>
                  <a:lnTo>
                    <a:pt x="0" y="21305"/>
                  </a:lnTo>
                  <a:cubicBezTo>
                    <a:pt x="0" y="15655"/>
                    <a:pt x="2245" y="10236"/>
                    <a:pt x="6240" y="6240"/>
                  </a:cubicBezTo>
                  <a:cubicBezTo>
                    <a:pt x="10236" y="2245"/>
                    <a:pt x="15655" y="0"/>
                    <a:pt x="21305"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sp>
        <p:nvSpPr>
          <p:cNvPr id="10" name="TextBox 10"/>
          <p:cNvSpPr txBox="1"/>
          <p:nvPr/>
        </p:nvSpPr>
        <p:spPr>
          <a:xfrm>
            <a:off x="1082443" y="1137151"/>
            <a:ext cx="9416352" cy="66992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Conduct and expectations</a:t>
            </a:r>
          </a:p>
        </p:txBody>
      </p:sp>
      <p:sp>
        <p:nvSpPr>
          <p:cNvPr id="11" name="TextBox 11"/>
          <p:cNvSpPr txBox="1"/>
          <p:nvPr/>
        </p:nvSpPr>
        <p:spPr>
          <a:xfrm>
            <a:off x="788223" y="2946079"/>
            <a:ext cx="8258208" cy="4940300"/>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5) Commitment </a:t>
            </a:r>
          </a:p>
          <a:p>
            <a:pPr algn="l">
              <a:lnSpc>
                <a:spcPts val="4900"/>
              </a:lnSpc>
            </a:pPr>
            <a:r>
              <a:rPr lang="en-US" sz="3500">
                <a:solidFill>
                  <a:srgbClr val="0C2C47"/>
                </a:solidFill>
                <a:latin typeface="Montserrat"/>
                <a:ea typeface="Montserrat"/>
                <a:cs typeface="Montserrat"/>
                <a:sym typeface="Montserrat"/>
              </a:rPr>
              <a:t>YAC Young Leaders are expected to attend club sessions regularly, in addition to extra meetings with the branch leadership team. However please talk to your Branch Leader if you need to take a break when life gets busy, such as during exams.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sp>
        <p:nvSpPr>
          <p:cNvPr id="8" name="TextBox 8"/>
          <p:cNvSpPr txBox="1"/>
          <p:nvPr/>
        </p:nvSpPr>
        <p:spPr>
          <a:xfrm>
            <a:off x="1082443" y="828675"/>
            <a:ext cx="9416352" cy="137477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What to do if you are interested in becoming a YAC Young Leader?</a:t>
            </a:r>
          </a:p>
        </p:txBody>
      </p:sp>
      <p:sp>
        <p:nvSpPr>
          <p:cNvPr id="9" name="TextBox 9"/>
          <p:cNvSpPr txBox="1"/>
          <p:nvPr/>
        </p:nvSpPr>
        <p:spPr>
          <a:xfrm>
            <a:off x="894446" y="3079750"/>
            <a:ext cx="4896172" cy="6178550"/>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1. Attend a session as an observer</a:t>
            </a:r>
          </a:p>
          <a:p>
            <a:pPr algn="l">
              <a:lnSpc>
                <a:spcPts val="4900"/>
              </a:lnSpc>
            </a:pPr>
            <a:endParaRPr lang="en-US" sz="3500" b="1">
              <a:solidFill>
                <a:srgbClr val="0C2C47"/>
              </a:solidFill>
              <a:latin typeface="Montserrat Bold"/>
              <a:ea typeface="Montserrat Bold"/>
              <a:cs typeface="Montserrat Bold"/>
              <a:sym typeface="Montserrat Bold"/>
            </a:endParaRPr>
          </a:p>
          <a:p>
            <a:pPr algn="l">
              <a:lnSpc>
                <a:spcPts val="4900"/>
              </a:lnSpc>
            </a:pPr>
            <a:r>
              <a:rPr lang="en-US" sz="3500">
                <a:solidFill>
                  <a:srgbClr val="0C2C47"/>
                </a:solidFill>
                <a:latin typeface="Montserrat"/>
                <a:ea typeface="Montserrat"/>
                <a:cs typeface="Montserrat"/>
                <a:sym typeface="Montserrat"/>
              </a:rPr>
              <a:t>You will be invited to attend a YAC session to see how the club operates from the perspective of a Young Leader and volunteer.</a:t>
            </a:r>
          </a:p>
        </p:txBody>
      </p:sp>
      <p:sp>
        <p:nvSpPr>
          <p:cNvPr id="10" name="TextBox 10"/>
          <p:cNvSpPr txBox="1"/>
          <p:nvPr/>
        </p:nvSpPr>
        <p:spPr>
          <a:xfrm>
            <a:off x="6108077" y="3079750"/>
            <a:ext cx="5343060" cy="6178550"/>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2. Have a follow-up conversation</a:t>
            </a:r>
          </a:p>
          <a:p>
            <a:pPr algn="l">
              <a:lnSpc>
                <a:spcPts val="4900"/>
              </a:lnSpc>
            </a:pPr>
            <a:endParaRPr lang="en-US" sz="3500" b="1">
              <a:solidFill>
                <a:srgbClr val="0C2C47"/>
              </a:solidFill>
              <a:latin typeface="Montserrat Bold"/>
              <a:ea typeface="Montserrat Bold"/>
              <a:cs typeface="Montserrat Bold"/>
              <a:sym typeface="Montserrat Bold"/>
            </a:endParaRPr>
          </a:p>
          <a:p>
            <a:pPr algn="l">
              <a:lnSpc>
                <a:spcPts val="4900"/>
              </a:lnSpc>
            </a:pPr>
            <a:r>
              <a:rPr lang="en-US" sz="3500">
                <a:solidFill>
                  <a:srgbClr val="0C2C47"/>
                </a:solidFill>
                <a:latin typeface="Montserrat"/>
                <a:ea typeface="Montserrat"/>
                <a:cs typeface="Montserrat"/>
                <a:sym typeface="Montserrat"/>
              </a:rPr>
              <a:t>After the session, your Branch Leader will meet with you to discuss how your YAC branch works and what being a Young Leader involves.</a:t>
            </a:r>
          </a:p>
        </p:txBody>
      </p:sp>
      <p:sp>
        <p:nvSpPr>
          <p:cNvPr id="11" name="TextBox 11"/>
          <p:cNvSpPr txBox="1"/>
          <p:nvPr/>
        </p:nvSpPr>
        <p:spPr>
          <a:xfrm>
            <a:off x="11916240" y="3079750"/>
            <a:ext cx="5343060" cy="6797675"/>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3. Decide if you would like to apply</a:t>
            </a:r>
          </a:p>
          <a:p>
            <a:pPr algn="l">
              <a:lnSpc>
                <a:spcPts val="4900"/>
              </a:lnSpc>
            </a:pPr>
            <a:endParaRPr lang="en-US" sz="3500" b="1">
              <a:solidFill>
                <a:srgbClr val="0C2C47"/>
              </a:solidFill>
              <a:latin typeface="Montserrat Bold"/>
              <a:ea typeface="Montserrat Bold"/>
              <a:cs typeface="Montserrat Bold"/>
              <a:sym typeface="Montserrat Bold"/>
            </a:endParaRPr>
          </a:p>
          <a:p>
            <a:pPr algn="l">
              <a:lnSpc>
                <a:spcPts val="4900"/>
              </a:lnSpc>
            </a:pPr>
            <a:r>
              <a:rPr lang="en-US" sz="3500">
                <a:solidFill>
                  <a:srgbClr val="0C2C47"/>
                </a:solidFill>
                <a:latin typeface="Montserrat"/>
                <a:ea typeface="Montserrat"/>
                <a:cs typeface="Montserrat"/>
                <a:sym typeface="Montserrat"/>
              </a:rPr>
              <a:t>Once you have had the chance to observe and learn more, you can decide whether you would like to take the next step and formally apply.</a:t>
            </a:r>
          </a:p>
          <a:p>
            <a:pPr algn="l">
              <a:lnSpc>
                <a:spcPts val="4900"/>
              </a:lnSpc>
            </a:pPr>
            <a:endParaRPr lang="en-US" sz="3500">
              <a:solidFill>
                <a:srgbClr val="0C2C47"/>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grpSp>
        <p:nvGrpSpPr>
          <p:cNvPr id="8" name="Group 8"/>
          <p:cNvGrpSpPr/>
          <p:nvPr/>
        </p:nvGrpSpPr>
        <p:grpSpPr>
          <a:xfrm>
            <a:off x="10821045" y="2908368"/>
            <a:ext cx="7140830" cy="6760005"/>
            <a:chOff x="0" y="0"/>
            <a:chExt cx="1106301" cy="1047302"/>
          </a:xfrm>
        </p:grpSpPr>
        <p:sp>
          <p:nvSpPr>
            <p:cNvPr id="9" name="Freeform 9"/>
            <p:cNvSpPr/>
            <p:nvPr/>
          </p:nvSpPr>
          <p:spPr>
            <a:xfrm>
              <a:off x="0" y="0"/>
              <a:ext cx="1106301" cy="1047302"/>
            </a:xfrm>
            <a:custGeom>
              <a:avLst/>
              <a:gdLst/>
              <a:ahLst/>
              <a:cxnLst/>
              <a:rect l="l" t="t" r="r" b="b"/>
              <a:pathLst>
                <a:path w="1106301" h="1047302">
                  <a:moveTo>
                    <a:pt x="24936" y="0"/>
                  </a:moveTo>
                  <a:lnTo>
                    <a:pt x="1081365" y="0"/>
                  </a:lnTo>
                  <a:cubicBezTo>
                    <a:pt x="1087979" y="0"/>
                    <a:pt x="1094321" y="2627"/>
                    <a:pt x="1098998" y="7304"/>
                  </a:cubicBezTo>
                  <a:cubicBezTo>
                    <a:pt x="1103674" y="11980"/>
                    <a:pt x="1106301" y="18323"/>
                    <a:pt x="1106301" y="24936"/>
                  </a:cubicBezTo>
                  <a:lnTo>
                    <a:pt x="1106301" y="1022366"/>
                  </a:lnTo>
                  <a:cubicBezTo>
                    <a:pt x="1106301" y="1028979"/>
                    <a:pt x="1103674" y="1035322"/>
                    <a:pt x="1098998" y="1039998"/>
                  </a:cubicBezTo>
                  <a:cubicBezTo>
                    <a:pt x="1094321" y="1044674"/>
                    <a:pt x="1087979" y="1047302"/>
                    <a:pt x="1081365" y="1047302"/>
                  </a:cubicBezTo>
                  <a:lnTo>
                    <a:pt x="24936" y="1047302"/>
                  </a:lnTo>
                  <a:cubicBezTo>
                    <a:pt x="18323" y="1047302"/>
                    <a:pt x="11980" y="1044674"/>
                    <a:pt x="7304" y="1039998"/>
                  </a:cubicBezTo>
                  <a:cubicBezTo>
                    <a:pt x="2627" y="1035322"/>
                    <a:pt x="0" y="1028979"/>
                    <a:pt x="0" y="1022366"/>
                  </a:cubicBezTo>
                  <a:lnTo>
                    <a:pt x="0" y="24936"/>
                  </a:lnTo>
                  <a:cubicBezTo>
                    <a:pt x="0" y="18323"/>
                    <a:pt x="2627" y="11980"/>
                    <a:pt x="7304" y="7304"/>
                  </a:cubicBezTo>
                  <a:cubicBezTo>
                    <a:pt x="11980" y="2627"/>
                    <a:pt x="18323" y="0"/>
                    <a:pt x="24936"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sp>
        <p:nvSpPr>
          <p:cNvPr id="10" name="TextBox 10"/>
          <p:cNvSpPr txBox="1"/>
          <p:nvPr/>
        </p:nvSpPr>
        <p:spPr>
          <a:xfrm>
            <a:off x="1082443" y="1137151"/>
            <a:ext cx="9416352" cy="66992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The application process</a:t>
            </a:r>
          </a:p>
        </p:txBody>
      </p:sp>
      <p:sp>
        <p:nvSpPr>
          <p:cNvPr id="11" name="TextBox 11"/>
          <p:cNvSpPr txBox="1"/>
          <p:nvPr/>
        </p:nvSpPr>
        <p:spPr>
          <a:xfrm>
            <a:off x="781527" y="2832168"/>
            <a:ext cx="9717268" cy="6797675"/>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If you decide to apply, you will be sent a link to an online application form.  It’s simple and will ask you: </a:t>
            </a:r>
          </a:p>
          <a:p>
            <a:pPr algn="l">
              <a:lnSpc>
                <a:spcPts val="4900"/>
              </a:lnSpc>
            </a:pPr>
            <a:endParaRPr lang="en-US" sz="3500" b="1">
              <a:solidFill>
                <a:srgbClr val="0C2C47"/>
              </a:solidFill>
              <a:latin typeface="Montserrat Bold"/>
              <a:ea typeface="Montserrat Bold"/>
              <a:cs typeface="Montserrat Bold"/>
              <a:sym typeface="Montserrat Bold"/>
            </a:endParaRPr>
          </a:p>
          <a:p>
            <a:pPr marL="755651" lvl="1" indent="-377825" algn="l">
              <a:lnSpc>
                <a:spcPts val="4900"/>
              </a:lnSpc>
              <a:buFont typeface="Arial"/>
              <a:buChar char="•"/>
            </a:pPr>
            <a:r>
              <a:rPr lang="en-US" sz="3500">
                <a:solidFill>
                  <a:srgbClr val="0C2C47"/>
                </a:solidFill>
                <a:latin typeface="Montserrat"/>
                <a:ea typeface="Montserrat"/>
                <a:cs typeface="Montserrat"/>
                <a:sym typeface="Montserrat"/>
              </a:rPr>
              <a:t>Your name, date of birth, contact details and pronouns </a:t>
            </a:r>
          </a:p>
          <a:p>
            <a:pPr marL="755651" lvl="1" indent="-377825" algn="l">
              <a:lnSpc>
                <a:spcPts val="4900"/>
              </a:lnSpc>
              <a:buFont typeface="Arial"/>
              <a:buChar char="•"/>
            </a:pPr>
            <a:r>
              <a:rPr lang="en-US" sz="3500">
                <a:solidFill>
                  <a:srgbClr val="0C2C47"/>
                </a:solidFill>
                <a:latin typeface="Montserrat"/>
                <a:ea typeface="Montserrat"/>
                <a:cs typeface="Montserrat"/>
                <a:sym typeface="Montserrat"/>
              </a:rPr>
              <a:t>Why you would like to volunteer with YAC </a:t>
            </a:r>
          </a:p>
          <a:p>
            <a:pPr marL="755651" lvl="1" indent="-377825" algn="l">
              <a:lnSpc>
                <a:spcPts val="4900"/>
              </a:lnSpc>
              <a:buFont typeface="Arial"/>
              <a:buChar char="•"/>
            </a:pPr>
            <a:r>
              <a:rPr lang="en-US" sz="3500">
                <a:solidFill>
                  <a:srgbClr val="0C2C47"/>
                </a:solidFill>
                <a:latin typeface="Montserrat"/>
                <a:ea typeface="Montserrat"/>
                <a:cs typeface="Montserrat"/>
                <a:sym typeface="Montserrat"/>
              </a:rPr>
              <a:t>Any experience that you feel is relevant (e.g. if you have been a YAC member before, what your interests are).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sp>
        <p:nvSpPr>
          <p:cNvPr id="8" name="TextBox 8"/>
          <p:cNvSpPr txBox="1"/>
          <p:nvPr/>
        </p:nvSpPr>
        <p:spPr>
          <a:xfrm>
            <a:off x="1082443" y="1137151"/>
            <a:ext cx="9416352" cy="66992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References</a:t>
            </a:r>
          </a:p>
        </p:txBody>
      </p:sp>
      <p:sp>
        <p:nvSpPr>
          <p:cNvPr id="9" name="TextBox 9"/>
          <p:cNvSpPr txBox="1"/>
          <p:nvPr/>
        </p:nvSpPr>
        <p:spPr>
          <a:xfrm>
            <a:off x="781527" y="2832168"/>
            <a:ext cx="16724947" cy="6883400"/>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The application form will ask you for the contact details for two references:</a:t>
            </a:r>
          </a:p>
          <a:p>
            <a:pPr algn="l">
              <a:lnSpc>
                <a:spcPts val="2800"/>
              </a:lnSpc>
            </a:pPr>
            <a:endParaRPr lang="en-US" sz="3500" b="1">
              <a:solidFill>
                <a:srgbClr val="0C2C47"/>
              </a:solidFill>
              <a:latin typeface="Montserrat Bold"/>
              <a:ea typeface="Montserrat Bold"/>
              <a:cs typeface="Montserrat Bold"/>
              <a:sym typeface="Montserrat Bold"/>
            </a:endParaRPr>
          </a:p>
          <a:p>
            <a:pPr marL="755651" lvl="1" indent="-377825" algn="l">
              <a:lnSpc>
                <a:spcPts val="4900"/>
              </a:lnSpc>
              <a:buFont typeface="Arial"/>
              <a:buChar char="•"/>
            </a:pPr>
            <a:r>
              <a:rPr lang="en-US" sz="3500">
                <a:solidFill>
                  <a:srgbClr val="0C2C47"/>
                </a:solidFill>
                <a:latin typeface="Montserrat"/>
                <a:ea typeface="Montserrat"/>
                <a:cs typeface="Montserrat"/>
                <a:sym typeface="Montserrat"/>
              </a:rPr>
              <a:t>One must know you for at least a year, and the other for two years. </a:t>
            </a:r>
          </a:p>
          <a:p>
            <a:pPr marL="755651" lvl="1" indent="-377825" algn="l">
              <a:lnSpc>
                <a:spcPts val="4900"/>
              </a:lnSpc>
              <a:buFont typeface="Arial"/>
              <a:buChar char="•"/>
            </a:pPr>
            <a:r>
              <a:rPr lang="en-US" sz="3500">
                <a:solidFill>
                  <a:srgbClr val="0C2C47"/>
                </a:solidFill>
                <a:latin typeface="Montserrat"/>
                <a:ea typeface="Montserrat"/>
                <a:cs typeface="Montserrat"/>
                <a:sym typeface="Montserrat"/>
              </a:rPr>
              <a:t>If you have been a YAC member for over six months, you can ask your branch leader if they would be happy to be one of your references. </a:t>
            </a:r>
          </a:p>
          <a:p>
            <a:pPr marL="755651" lvl="1" indent="-377825" algn="l">
              <a:lnSpc>
                <a:spcPts val="4900"/>
              </a:lnSpc>
              <a:buFont typeface="Arial"/>
              <a:buChar char="•"/>
            </a:pPr>
            <a:r>
              <a:rPr lang="en-US" sz="3500">
                <a:solidFill>
                  <a:srgbClr val="0C2C47"/>
                </a:solidFill>
                <a:latin typeface="Montserrat"/>
                <a:ea typeface="Montserrat"/>
                <a:cs typeface="Montserrat"/>
                <a:sym typeface="Montserrat"/>
              </a:rPr>
              <a:t>Your references could be teachers, youth workers or other adults who know you well. </a:t>
            </a:r>
          </a:p>
          <a:p>
            <a:pPr marL="755651" lvl="1" indent="-377825" algn="l">
              <a:lnSpc>
                <a:spcPts val="4900"/>
              </a:lnSpc>
              <a:buFont typeface="Arial"/>
              <a:buChar char="•"/>
            </a:pPr>
            <a:r>
              <a:rPr lang="en-US" sz="3500">
                <a:solidFill>
                  <a:srgbClr val="0C2C47"/>
                </a:solidFill>
                <a:latin typeface="Montserrat"/>
                <a:ea typeface="Montserrat"/>
                <a:cs typeface="Montserrat"/>
                <a:sym typeface="Montserrat"/>
              </a:rPr>
              <a:t>References must not be family members. </a:t>
            </a:r>
          </a:p>
          <a:p>
            <a:pPr algn="l">
              <a:lnSpc>
                <a:spcPts val="2800"/>
              </a:lnSpc>
            </a:pPr>
            <a:endParaRPr lang="en-US" sz="3500">
              <a:solidFill>
                <a:srgbClr val="0C2C47"/>
              </a:solidFill>
              <a:latin typeface="Montserrat"/>
              <a:ea typeface="Montserrat"/>
              <a:cs typeface="Montserrat"/>
              <a:sym typeface="Montserrat"/>
            </a:endParaRPr>
          </a:p>
          <a:p>
            <a:pPr algn="l">
              <a:lnSpc>
                <a:spcPts val="4900"/>
              </a:lnSpc>
            </a:pPr>
            <a:r>
              <a:rPr lang="en-US" sz="3500" b="1">
                <a:solidFill>
                  <a:srgbClr val="0C2C47"/>
                </a:solidFill>
                <a:latin typeface="Montserrat Bold"/>
                <a:ea typeface="Montserrat Bold"/>
                <a:cs typeface="Montserrat Bold"/>
                <a:sym typeface="Montserrat Bold"/>
              </a:rPr>
              <a:t>Make sure to tell your referees that the Council for British Archaeology (CBA) will be in touch. Overseas references are also accepted.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sp>
        <p:nvSpPr>
          <p:cNvPr id="8" name="TextBox 8"/>
          <p:cNvSpPr txBox="1"/>
          <p:nvPr/>
        </p:nvSpPr>
        <p:spPr>
          <a:xfrm>
            <a:off x="1082443" y="1137151"/>
            <a:ext cx="9416352" cy="669851"/>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DBS/PVG checking</a:t>
            </a:r>
          </a:p>
        </p:txBody>
      </p:sp>
      <p:grpSp>
        <p:nvGrpSpPr>
          <p:cNvPr id="9" name="Group 9"/>
          <p:cNvGrpSpPr/>
          <p:nvPr/>
        </p:nvGrpSpPr>
        <p:grpSpPr>
          <a:xfrm>
            <a:off x="716381" y="6808095"/>
            <a:ext cx="16844178" cy="3041922"/>
            <a:chOff x="0" y="0"/>
            <a:chExt cx="4446144" cy="802938"/>
          </a:xfrm>
        </p:grpSpPr>
        <p:sp>
          <p:nvSpPr>
            <p:cNvPr id="10" name="Freeform 10"/>
            <p:cNvSpPr/>
            <p:nvPr/>
          </p:nvSpPr>
          <p:spPr>
            <a:xfrm>
              <a:off x="0" y="0"/>
              <a:ext cx="4446144" cy="802938"/>
            </a:xfrm>
            <a:custGeom>
              <a:avLst/>
              <a:gdLst/>
              <a:ahLst/>
              <a:cxnLst/>
              <a:rect l="l" t="t" r="r" b="b"/>
              <a:pathLst>
                <a:path w="4446144" h="802938">
                  <a:moveTo>
                    <a:pt x="5975" y="0"/>
                  </a:moveTo>
                  <a:lnTo>
                    <a:pt x="4440169" y="0"/>
                  </a:lnTo>
                  <a:cubicBezTo>
                    <a:pt x="4443469" y="0"/>
                    <a:pt x="4446144" y="2675"/>
                    <a:pt x="4446144" y="5975"/>
                  </a:cubicBezTo>
                  <a:lnTo>
                    <a:pt x="4446144" y="796962"/>
                  </a:lnTo>
                  <a:cubicBezTo>
                    <a:pt x="4446144" y="800262"/>
                    <a:pt x="4443469" y="802938"/>
                    <a:pt x="4440169" y="802938"/>
                  </a:cubicBezTo>
                  <a:lnTo>
                    <a:pt x="5975" y="802938"/>
                  </a:lnTo>
                  <a:cubicBezTo>
                    <a:pt x="2675" y="802938"/>
                    <a:pt x="0" y="800262"/>
                    <a:pt x="0" y="796962"/>
                  </a:cubicBezTo>
                  <a:lnTo>
                    <a:pt x="0" y="5975"/>
                  </a:lnTo>
                  <a:cubicBezTo>
                    <a:pt x="0" y="2675"/>
                    <a:pt x="2675" y="0"/>
                    <a:pt x="5975" y="0"/>
                  </a:cubicBezTo>
                  <a:close/>
                </a:path>
              </a:pathLst>
            </a:custGeom>
            <a:solidFill>
              <a:srgbClr val="D3EAEA"/>
            </a:solidFill>
          </p:spPr>
          <p:txBody>
            <a:bodyPr/>
            <a:lstStyle/>
            <a:p>
              <a:endParaRPr lang="en-GB"/>
            </a:p>
          </p:txBody>
        </p:sp>
        <p:sp>
          <p:nvSpPr>
            <p:cNvPr id="11" name="TextBox 11"/>
            <p:cNvSpPr txBox="1"/>
            <p:nvPr/>
          </p:nvSpPr>
          <p:spPr>
            <a:xfrm>
              <a:off x="0" y="-9525"/>
              <a:ext cx="4446144" cy="812463"/>
            </a:xfrm>
            <a:prstGeom prst="rect">
              <a:avLst/>
            </a:prstGeom>
          </p:spPr>
          <p:txBody>
            <a:bodyPr lIns="50800" tIns="50800" rIns="50800" bIns="50800" rtlCol="0" anchor="ctr"/>
            <a:lstStyle/>
            <a:p>
              <a:pPr algn="ctr">
                <a:lnSpc>
                  <a:spcPts val="1324"/>
                </a:lnSpc>
              </a:pPr>
              <a:endParaRPr/>
            </a:p>
          </p:txBody>
        </p:sp>
      </p:grpSp>
      <p:sp>
        <p:nvSpPr>
          <p:cNvPr id="12" name="TextBox 12"/>
          <p:cNvSpPr txBox="1"/>
          <p:nvPr/>
        </p:nvSpPr>
        <p:spPr>
          <a:xfrm>
            <a:off x="781527" y="2832168"/>
            <a:ext cx="16724947" cy="3702050"/>
          </a:xfrm>
          <a:prstGeom prst="rect">
            <a:avLst/>
          </a:prstGeom>
        </p:spPr>
        <p:txBody>
          <a:bodyPr lIns="0" tIns="0" rIns="0" bIns="0" rtlCol="0" anchor="t">
            <a:spAutoFit/>
          </a:bodyPr>
          <a:lstStyle/>
          <a:p>
            <a:pPr algn="l">
              <a:lnSpc>
                <a:spcPts val="4900"/>
              </a:lnSpc>
            </a:pPr>
            <a:r>
              <a:rPr lang="en-US" sz="3500">
                <a:solidFill>
                  <a:srgbClr val="0C2C47"/>
                </a:solidFill>
                <a:latin typeface="Montserrat"/>
                <a:ea typeface="Montserrat"/>
                <a:cs typeface="Montserrat"/>
                <a:sym typeface="Montserrat"/>
              </a:rPr>
              <a:t>If your YAC branch is in </a:t>
            </a:r>
            <a:r>
              <a:rPr lang="en-US" sz="3500" b="1">
                <a:solidFill>
                  <a:srgbClr val="0C2C47"/>
                </a:solidFill>
                <a:latin typeface="Montserrat Bold"/>
                <a:ea typeface="Montserrat Bold"/>
                <a:cs typeface="Montserrat Bold"/>
                <a:sym typeface="Montserrat Bold"/>
              </a:rPr>
              <a:t>Scotland</a:t>
            </a:r>
            <a:r>
              <a:rPr lang="en-US" sz="3500">
                <a:solidFill>
                  <a:srgbClr val="0C2C47"/>
                </a:solidFill>
                <a:latin typeface="Montserrat"/>
                <a:ea typeface="Montserrat"/>
                <a:cs typeface="Montserrat"/>
                <a:sym typeface="Montserrat"/>
              </a:rPr>
              <a:t>, you will need to complete a </a:t>
            </a:r>
            <a:r>
              <a:rPr lang="en-US" sz="3500" b="1">
                <a:solidFill>
                  <a:srgbClr val="0C2C47"/>
                </a:solidFill>
                <a:latin typeface="Montserrat Bold"/>
                <a:ea typeface="Montserrat Bold"/>
                <a:cs typeface="Montserrat Bold"/>
                <a:sym typeface="Montserrat Bold"/>
              </a:rPr>
              <a:t>PVG</a:t>
            </a:r>
            <a:r>
              <a:rPr lang="en-US" sz="3500">
                <a:solidFill>
                  <a:srgbClr val="0C2C47"/>
                </a:solidFill>
                <a:latin typeface="Montserrat"/>
                <a:ea typeface="Montserrat"/>
                <a:cs typeface="Montserrat"/>
                <a:sym typeface="Montserrat"/>
              </a:rPr>
              <a:t> (Protecting Vulnerable Groups) check. This is a simple background check that helps make sure everyone taking part in YAC activities is safe. It is free for volunteers and only needs to be undertaken once while you are working as a YAC Young Leader. Please speak with a member of the branch for more information.</a:t>
            </a:r>
          </a:p>
        </p:txBody>
      </p:sp>
      <p:sp>
        <p:nvSpPr>
          <p:cNvPr id="13" name="TextBox 13"/>
          <p:cNvSpPr txBox="1"/>
          <p:nvPr/>
        </p:nvSpPr>
        <p:spPr>
          <a:xfrm>
            <a:off x="1028700" y="7059056"/>
            <a:ext cx="16230600" cy="2463502"/>
          </a:xfrm>
          <a:prstGeom prst="rect">
            <a:avLst/>
          </a:prstGeom>
        </p:spPr>
        <p:txBody>
          <a:bodyPr lIns="0" tIns="0" rIns="0" bIns="0" rtlCol="0" anchor="t">
            <a:spAutoFit/>
          </a:bodyPr>
          <a:lstStyle/>
          <a:p>
            <a:pPr algn="l">
              <a:lnSpc>
                <a:spcPts val="4900"/>
              </a:lnSpc>
            </a:pPr>
            <a:r>
              <a:rPr lang="en-US" sz="3500">
                <a:solidFill>
                  <a:srgbClr val="0C2C47"/>
                </a:solidFill>
                <a:latin typeface="Montserrat"/>
                <a:ea typeface="Montserrat"/>
                <a:cs typeface="Montserrat"/>
                <a:sym typeface="Montserrat"/>
              </a:rPr>
              <a:t>Volunteers aged 16-17 in </a:t>
            </a:r>
            <a:r>
              <a:rPr lang="en-US" sz="3500" b="1">
                <a:solidFill>
                  <a:srgbClr val="0C2C47"/>
                </a:solidFill>
                <a:latin typeface="Montserrat Bold"/>
                <a:ea typeface="Montserrat Bold"/>
                <a:cs typeface="Montserrat Bold"/>
                <a:sym typeface="Montserrat Bold"/>
              </a:rPr>
              <a:t>England, Wales or Northern Ireland</a:t>
            </a:r>
            <a:r>
              <a:rPr lang="en-US" sz="3500">
                <a:solidFill>
                  <a:srgbClr val="0C2C47"/>
                </a:solidFill>
                <a:latin typeface="Montserrat"/>
                <a:ea typeface="Montserrat"/>
                <a:cs typeface="Montserrat"/>
                <a:sym typeface="Montserrat"/>
              </a:rPr>
              <a:t> do not need DBS/Access NI checks. However, if you stay on at your branch as a </a:t>
            </a:r>
            <a:r>
              <a:rPr lang="en-US" sz="3500" b="1">
                <a:solidFill>
                  <a:srgbClr val="0C2C47"/>
                </a:solidFill>
                <a:latin typeface="Montserrat Bold"/>
                <a:ea typeface="Montserrat Bold"/>
                <a:cs typeface="Montserrat Bold"/>
                <a:sym typeface="Montserrat Bold"/>
              </a:rPr>
              <a:t>Branch Assistant when you turn 18</a:t>
            </a:r>
            <a:r>
              <a:rPr lang="en-US" sz="3500">
                <a:solidFill>
                  <a:srgbClr val="0C2C47"/>
                </a:solidFill>
                <a:latin typeface="Montserrat"/>
                <a:ea typeface="Montserrat"/>
                <a:cs typeface="Montserrat"/>
                <a:sym typeface="Montserrat"/>
              </a:rPr>
              <a:t> you will need to complete a DBS/Access NI check at that stage.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grpSp>
        <p:nvGrpSpPr>
          <p:cNvPr id="8" name="Group 8"/>
          <p:cNvGrpSpPr/>
          <p:nvPr/>
        </p:nvGrpSpPr>
        <p:grpSpPr>
          <a:xfrm>
            <a:off x="730209" y="2908368"/>
            <a:ext cx="5274400" cy="6914662"/>
            <a:chOff x="0" y="0"/>
            <a:chExt cx="817143" cy="1071262"/>
          </a:xfrm>
        </p:grpSpPr>
        <p:sp>
          <p:nvSpPr>
            <p:cNvPr id="9" name="Freeform 9"/>
            <p:cNvSpPr/>
            <p:nvPr/>
          </p:nvSpPr>
          <p:spPr>
            <a:xfrm>
              <a:off x="0" y="0"/>
              <a:ext cx="817143" cy="1071262"/>
            </a:xfrm>
            <a:custGeom>
              <a:avLst/>
              <a:gdLst/>
              <a:ahLst/>
              <a:cxnLst/>
              <a:rect l="l" t="t" r="r" b="b"/>
              <a:pathLst>
                <a:path w="817143" h="1071262">
                  <a:moveTo>
                    <a:pt x="33760" y="0"/>
                  </a:moveTo>
                  <a:lnTo>
                    <a:pt x="783383" y="0"/>
                  </a:lnTo>
                  <a:cubicBezTo>
                    <a:pt x="802028" y="0"/>
                    <a:pt x="817143" y="15115"/>
                    <a:pt x="817143" y="33760"/>
                  </a:cubicBezTo>
                  <a:lnTo>
                    <a:pt x="817143" y="1037502"/>
                  </a:lnTo>
                  <a:cubicBezTo>
                    <a:pt x="817143" y="1046456"/>
                    <a:pt x="813586" y="1055043"/>
                    <a:pt x="807255" y="1061374"/>
                  </a:cubicBezTo>
                  <a:cubicBezTo>
                    <a:pt x="800923" y="1067705"/>
                    <a:pt x="792336" y="1071262"/>
                    <a:pt x="783383" y="1071262"/>
                  </a:cubicBezTo>
                  <a:lnTo>
                    <a:pt x="33760" y="1071262"/>
                  </a:lnTo>
                  <a:cubicBezTo>
                    <a:pt x="15115" y="1071262"/>
                    <a:pt x="0" y="1056147"/>
                    <a:pt x="0" y="1037502"/>
                  </a:cubicBezTo>
                  <a:lnTo>
                    <a:pt x="0" y="33760"/>
                  </a:lnTo>
                  <a:cubicBezTo>
                    <a:pt x="0" y="24806"/>
                    <a:pt x="3557" y="16219"/>
                    <a:pt x="9888" y="9888"/>
                  </a:cubicBezTo>
                  <a:cubicBezTo>
                    <a:pt x="16219" y="3557"/>
                    <a:pt x="24806" y="0"/>
                    <a:pt x="33760" y="0"/>
                  </a:cubicBezTo>
                  <a:close/>
                </a:path>
              </a:pathLst>
            </a:custGeom>
            <a:solidFill>
              <a:srgbClr val="D3EAEA"/>
            </a:solidFill>
          </p:spPr>
          <p:txBody>
            <a:bodyPr/>
            <a:lstStyle/>
            <a:p>
              <a:endParaRPr lang="en-GB"/>
            </a:p>
          </p:txBody>
        </p:sp>
      </p:grpSp>
      <p:grpSp>
        <p:nvGrpSpPr>
          <p:cNvPr id="10" name="Group 10"/>
          <p:cNvGrpSpPr/>
          <p:nvPr/>
        </p:nvGrpSpPr>
        <p:grpSpPr>
          <a:xfrm>
            <a:off x="6585734" y="2908368"/>
            <a:ext cx="5274400" cy="6914662"/>
            <a:chOff x="0" y="0"/>
            <a:chExt cx="817143" cy="1071262"/>
          </a:xfrm>
        </p:grpSpPr>
        <p:sp>
          <p:nvSpPr>
            <p:cNvPr id="11" name="Freeform 11"/>
            <p:cNvSpPr/>
            <p:nvPr/>
          </p:nvSpPr>
          <p:spPr>
            <a:xfrm>
              <a:off x="0" y="0"/>
              <a:ext cx="817143" cy="1071262"/>
            </a:xfrm>
            <a:custGeom>
              <a:avLst/>
              <a:gdLst/>
              <a:ahLst/>
              <a:cxnLst/>
              <a:rect l="l" t="t" r="r" b="b"/>
              <a:pathLst>
                <a:path w="817143" h="1071262">
                  <a:moveTo>
                    <a:pt x="33760" y="0"/>
                  </a:moveTo>
                  <a:lnTo>
                    <a:pt x="783383" y="0"/>
                  </a:lnTo>
                  <a:cubicBezTo>
                    <a:pt x="802028" y="0"/>
                    <a:pt x="817143" y="15115"/>
                    <a:pt x="817143" y="33760"/>
                  </a:cubicBezTo>
                  <a:lnTo>
                    <a:pt x="817143" y="1037502"/>
                  </a:lnTo>
                  <a:cubicBezTo>
                    <a:pt x="817143" y="1046456"/>
                    <a:pt x="813586" y="1055043"/>
                    <a:pt x="807255" y="1061374"/>
                  </a:cubicBezTo>
                  <a:cubicBezTo>
                    <a:pt x="800923" y="1067705"/>
                    <a:pt x="792336" y="1071262"/>
                    <a:pt x="783383" y="1071262"/>
                  </a:cubicBezTo>
                  <a:lnTo>
                    <a:pt x="33760" y="1071262"/>
                  </a:lnTo>
                  <a:cubicBezTo>
                    <a:pt x="15115" y="1071262"/>
                    <a:pt x="0" y="1056147"/>
                    <a:pt x="0" y="1037502"/>
                  </a:cubicBezTo>
                  <a:lnTo>
                    <a:pt x="0" y="33760"/>
                  </a:lnTo>
                  <a:cubicBezTo>
                    <a:pt x="0" y="24806"/>
                    <a:pt x="3557" y="16219"/>
                    <a:pt x="9888" y="9888"/>
                  </a:cubicBezTo>
                  <a:cubicBezTo>
                    <a:pt x="16219" y="3557"/>
                    <a:pt x="24806" y="0"/>
                    <a:pt x="33760" y="0"/>
                  </a:cubicBezTo>
                  <a:close/>
                </a:path>
              </a:pathLst>
            </a:custGeom>
            <a:solidFill>
              <a:srgbClr val="D3EAEA"/>
            </a:solidFill>
          </p:spPr>
          <p:txBody>
            <a:bodyPr/>
            <a:lstStyle/>
            <a:p>
              <a:endParaRPr lang="en-GB"/>
            </a:p>
          </p:txBody>
        </p:sp>
      </p:grpSp>
      <p:grpSp>
        <p:nvGrpSpPr>
          <p:cNvPr id="12" name="Group 12"/>
          <p:cNvGrpSpPr/>
          <p:nvPr/>
        </p:nvGrpSpPr>
        <p:grpSpPr>
          <a:xfrm>
            <a:off x="12441258" y="2908368"/>
            <a:ext cx="5274400" cy="6914662"/>
            <a:chOff x="0" y="0"/>
            <a:chExt cx="817143" cy="1071262"/>
          </a:xfrm>
        </p:grpSpPr>
        <p:sp>
          <p:nvSpPr>
            <p:cNvPr id="13" name="Freeform 13"/>
            <p:cNvSpPr/>
            <p:nvPr/>
          </p:nvSpPr>
          <p:spPr>
            <a:xfrm>
              <a:off x="0" y="0"/>
              <a:ext cx="817143" cy="1071262"/>
            </a:xfrm>
            <a:custGeom>
              <a:avLst/>
              <a:gdLst/>
              <a:ahLst/>
              <a:cxnLst/>
              <a:rect l="l" t="t" r="r" b="b"/>
              <a:pathLst>
                <a:path w="817143" h="1071262">
                  <a:moveTo>
                    <a:pt x="33760" y="0"/>
                  </a:moveTo>
                  <a:lnTo>
                    <a:pt x="783383" y="0"/>
                  </a:lnTo>
                  <a:cubicBezTo>
                    <a:pt x="802028" y="0"/>
                    <a:pt x="817143" y="15115"/>
                    <a:pt x="817143" y="33760"/>
                  </a:cubicBezTo>
                  <a:lnTo>
                    <a:pt x="817143" y="1037502"/>
                  </a:lnTo>
                  <a:cubicBezTo>
                    <a:pt x="817143" y="1046456"/>
                    <a:pt x="813586" y="1055043"/>
                    <a:pt x="807255" y="1061374"/>
                  </a:cubicBezTo>
                  <a:cubicBezTo>
                    <a:pt x="800923" y="1067705"/>
                    <a:pt x="792336" y="1071262"/>
                    <a:pt x="783383" y="1071262"/>
                  </a:cubicBezTo>
                  <a:lnTo>
                    <a:pt x="33760" y="1071262"/>
                  </a:lnTo>
                  <a:cubicBezTo>
                    <a:pt x="15115" y="1071262"/>
                    <a:pt x="0" y="1056147"/>
                    <a:pt x="0" y="1037502"/>
                  </a:cubicBezTo>
                  <a:lnTo>
                    <a:pt x="0" y="33760"/>
                  </a:lnTo>
                  <a:cubicBezTo>
                    <a:pt x="0" y="24806"/>
                    <a:pt x="3557" y="16219"/>
                    <a:pt x="9888" y="9888"/>
                  </a:cubicBezTo>
                  <a:cubicBezTo>
                    <a:pt x="16219" y="3557"/>
                    <a:pt x="24806" y="0"/>
                    <a:pt x="33760" y="0"/>
                  </a:cubicBezTo>
                  <a:close/>
                </a:path>
              </a:pathLst>
            </a:custGeom>
            <a:solidFill>
              <a:srgbClr val="D3EAEA"/>
            </a:solidFill>
          </p:spPr>
          <p:txBody>
            <a:bodyPr/>
            <a:lstStyle/>
            <a:p>
              <a:endParaRPr lang="en-GB"/>
            </a:p>
          </p:txBody>
        </p:sp>
      </p:grpSp>
      <p:sp>
        <p:nvSpPr>
          <p:cNvPr id="14" name="TextBox 14"/>
          <p:cNvSpPr txBox="1"/>
          <p:nvPr/>
        </p:nvSpPr>
        <p:spPr>
          <a:xfrm>
            <a:off x="6901923" y="3075460"/>
            <a:ext cx="4642022" cy="6286070"/>
          </a:xfrm>
          <a:prstGeom prst="rect">
            <a:avLst/>
          </a:prstGeom>
        </p:spPr>
        <p:txBody>
          <a:bodyPr lIns="0" tIns="0" rIns="0" bIns="0" rtlCol="0" anchor="t">
            <a:spAutoFit/>
          </a:bodyPr>
          <a:lstStyle/>
          <a:p>
            <a:pPr algn="l">
              <a:lnSpc>
                <a:spcPts val="4540"/>
              </a:lnSpc>
            </a:pPr>
            <a:r>
              <a:rPr lang="en-US" sz="3243">
                <a:solidFill>
                  <a:srgbClr val="0C2C47"/>
                </a:solidFill>
                <a:latin typeface="Montserrat"/>
                <a:ea typeface="Montserrat"/>
                <a:cs typeface="Montserrat"/>
                <a:sym typeface="Montserrat"/>
              </a:rPr>
              <a:t>When the Aproval Panel have approved your application, the CBA will send you, your parent/carer and your Branch Leader an </a:t>
            </a:r>
            <a:r>
              <a:rPr lang="en-US" sz="3243" b="1">
                <a:solidFill>
                  <a:srgbClr val="0C2C47"/>
                </a:solidFill>
                <a:latin typeface="Montserrat Bold"/>
                <a:ea typeface="Montserrat Bold"/>
                <a:cs typeface="Montserrat Bold"/>
                <a:sym typeface="Montserrat Bold"/>
              </a:rPr>
              <a:t>Approval Letter </a:t>
            </a:r>
            <a:r>
              <a:rPr lang="en-US" sz="3243">
                <a:solidFill>
                  <a:srgbClr val="0C2C47"/>
                </a:solidFill>
                <a:latin typeface="Montserrat"/>
                <a:ea typeface="Montserrat"/>
                <a:cs typeface="Montserrat"/>
                <a:sym typeface="Montserrat"/>
              </a:rPr>
              <a:t>by email to confirm that you have been approved as a Young Leader. </a:t>
            </a:r>
          </a:p>
        </p:txBody>
      </p:sp>
      <p:sp>
        <p:nvSpPr>
          <p:cNvPr id="15" name="Freeform 15"/>
          <p:cNvSpPr/>
          <p:nvPr/>
        </p:nvSpPr>
        <p:spPr>
          <a:xfrm>
            <a:off x="5664439" y="5839344"/>
            <a:ext cx="1101546" cy="1101546"/>
          </a:xfrm>
          <a:custGeom>
            <a:avLst/>
            <a:gdLst/>
            <a:ahLst/>
            <a:cxnLst/>
            <a:rect l="l" t="t" r="r" b="b"/>
            <a:pathLst>
              <a:path w="1101546" h="1101546">
                <a:moveTo>
                  <a:pt x="0" y="0"/>
                </a:moveTo>
                <a:lnTo>
                  <a:pt x="1101546" y="0"/>
                </a:lnTo>
                <a:lnTo>
                  <a:pt x="1101546" y="1101546"/>
                </a:lnTo>
                <a:lnTo>
                  <a:pt x="0" y="110154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6" name="TextBox 16"/>
          <p:cNvSpPr txBox="1"/>
          <p:nvPr/>
        </p:nvSpPr>
        <p:spPr>
          <a:xfrm>
            <a:off x="1082443" y="1137151"/>
            <a:ext cx="9416352" cy="66992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The approval process</a:t>
            </a:r>
          </a:p>
        </p:txBody>
      </p:sp>
      <p:sp>
        <p:nvSpPr>
          <p:cNvPr id="17" name="TextBox 17"/>
          <p:cNvSpPr txBox="1"/>
          <p:nvPr/>
        </p:nvSpPr>
        <p:spPr>
          <a:xfrm>
            <a:off x="1028700" y="3075460"/>
            <a:ext cx="4635739" cy="6572164"/>
          </a:xfrm>
          <a:prstGeom prst="rect">
            <a:avLst/>
          </a:prstGeom>
        </p:spPr>
        <p:txBody>
          <a:bodyPr lIns="0" tIns="0" rIns="0" bIns="0" rtlCol="0" anchor="t">
            <a:spAutoFit/>
          </a:bodyPr>
          <a:lstStyle/>
          <a:p>
            <a:pPr algn="l">
              <a:lnSpc>
                <a:spcPts val="4348"/>
              </a:lnSpc>
            </a:pPr>
            <a:r>
              <a:rPr lang="en-US" sz="3106">
                <a:solidFill>
                  <a:srgbClr val="0C2C47"/>
                </a:solidFill>
                <a:latin typeface="Montserrat"/>
                <a:ea typeface="Montserrat"/>
                <a:cs typeface="Montserrat"/>
                <a:sym typeface="Montserrat"/>
              </a:rPr>
              <a:t>Your application form and references will be reviewed by the </a:t>
            </a:r>
            <a:r>
              <a:rPr lang="en-US" sz="3106" b="1">
                <a:solidFill>
                  <a:srgbClr val="0C2C47"/>
                </a:solidFill>
                <a:latin typeface="Montserrat Bold"/>
                <a:ea typeface="Montserrat Bold"/>
                <a:cs typeface="Montserrat Bold"/>
                <a:sym typeface="Montserrat Bold"/>
              </a:rPr>
              <a:t>YAC Approval Panel</a:t>
            </a:r>
            <a:r>
              <a:rPr lang="en-US" sz="3106">
                <a:solidFill>
                  <a:srgbClr val="0C2C47"/>
                </a:solidFill>
                <a:latin typeface="Montserrat"/>
                <a:ea typeface="Montserrat"/>
                <a:cs typeface="Montserrat"/>
                <a:sym typeface="Montserrat"/>
              </a:rPr>
              <a:t>. Once your YAC Leader has invited you to apply and you have completed the application form, it will usually take </a:t>
            </a:r>
            <a:r>
              <a:rPr lang="en-US" sz="3106" b="1">
                <a:solidFill>
                  <a:srgbClr val="0C2C47"/>
                </a:solidFill>
                <a:latin typeface="Montserrat Bold"/>
                <a:ea typeface="Montserrat Bold"/>
                <a:cs typeface="Montserrat Bold"/>
                <a:sym typeface="Montserrat Bold"/>
              </a:rPr>
              <a:t>6-8 weeks</a:t>
            </a:r>
            <a:r>
              <a:rPr lang="en-US" sz="3106">
                <a:solidFill>
                  <a:srgbClr val="0C2C47"/>
                </a:solidFill>
                <a:latin typeface="Montserrat"/>
                <a:ea typeface="Montserrat"/>
                <a:cs typeface="Montserrat"/>
                <a:sym typeface="Montserrat"/>
              </a:rPr>
              <a:t> for your application to be approved. </a:t>
            </a:r>
          </a:p>
        </p:txBody>
      </p:sp>
      <p:sp>
        <p:nvSpPr>
          <p:cNvPr id="18" name="TextBox 18"/>
          <p:cNvSpPr txBox="1"/>
          <p:nvPr/>
        </p:nvSpPr>
        <p:spPr>
          <a:xfrm>
            <a:off x="12917409" y="3128670"/>
            <a:ext cx="4352702" cy="6465745"/>
          </a:xfrm>
          <a:prstGeom prst="rect">
            <a:avLst/>
          </a:prstGeom>
        </p:spPr>
        <p:txBody>
          <a:bodyPr lIns="0" tIns="0" rIns="0" bIns="0" rtlCol="0" anchor="t">
            <a:spAutoFit/>
          </a:bodyPr>
          <a:lstStyle/>
          <a:p>
            <a:pPr algn="l">
              <a:lnSpc>
                <a:spcPts val="4277"/>
              </a:lnSpc>
            </a:pPr>
            <a:r>
              <a:rPr lang="en-US" sz="3055">
                <a:solidFill>
                  <a:srgbClr val="0C2C47"/>
                </a:solidFill>
                <a:latin typeface="Montserrat"/>
                <a:ea typeface="Montserrat"/>
                <a:cs typeface="Montserrat"/>
                <a:sym typeface="Montserrat"/>
              </a:rPr>
              <a:t>You will also be provided with a </a:t>
            </a:r>
            <a:r>
              <a:rPr lang="en-US" sz="3055" b="1">
                <a:solidFill>
                  <a:srgbClr val="0C2C47"/>
                </a:solidFill>
                <a:latin typeface="Montserrat Bold"/>
                <a:ea typeface="Montserrat Bold"/>
                <a:cs typeface="Montserrat Bold"/>
                <a:sym typeface="Montserrat Bold"/>
              </a:rPr>
              <a:t>Welcome Pack</a:t>
            </a:r>
            <a:r>
              <a:rPr lang="en-US" sz="3055">
                <a:solidFill>
                  <a:srgbClr val="0C2C47"/>
                </a:solidFill>
                <a:latin typeface="Montserrat"/>
                <a:ea typeface="Montserrat"/>
                <a:cs typeface="Montserrat"/>
                <a:sym typeface="Montserrat"/>
              </a:rPr>
              <a:t> which includes role information, key contacts, training requirements  and practical guidance to help prepare you for your role as a Young Leader.  </a:t>
            </a:r>
          </a:p>
        </p:txBody>
      </p:sp>
      <p:sp>
        <p:nvSpPr>
          <p:cNvPr id="19" name="Freeform 19"/>
          <p:cNvSpPr/>
          <p:nvPr/>
        </p:nvSpPr>
        <p:spPr>
          <a:xfrm>
            <a:off x="11677295" y="5839344"/>
            <a:ext cx="1101546" cy="1101546"/>
          </a:xfrm>
          <a:custGeom>
            <a:avLst/>
            <a:gdLst/>
            <a:ahLst/>
            <a:cxnLst/>
            <a:rect l="l" t="t" r="r" b="b"/>
            <a:pathLst>
              <a:path w="1101546" h="1101546">
                <a:moveTo>
                  <a:pt x="0" y="0"/>
                </a:moveTo>
                <a:lnTo>
                  <a:pt x="1101546" y="0"/>
                </a:lnTo>
                <a:lnTo>
                  <a:pt x="1101546" y="1101546"/>
                </a:lnTo>
                <a:lnTo>
                  <a:pt x="0" y="110154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sp>
        <p:nvSpPr>
          <p:cNvPr id="8" name="TextBox 8"/>
          <p:cNvSpPr txBox="1"/>
          <p:nvPr/>
        </p:nvSpPr>
        <p:spPr>
          <a:xfrm>
            <a:off x="1082443" y="1137151"/>
            <a:ext cx="9416352" cy="66992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Useful links</a:t>
            </a:r>
          </a:p>
        </p:txBody>
      </p:sp>
      <p:sp>
        <p:nvSpPr>
          <p:cNvPr id="9" name="TextBox 9"/>
          <p:cNvSpPr txBox="1"/>
          <p:nvPr/>
        </p:nvSpPr>
        <p:spPr>
          <a:xfrm>
            <a:off x="781527" y="2832168"/>
            <a:ext cx="16977219" cy="6797675"/>
          </a:xfrm>
          <a:prstGeom prst="rect">
            <a:avLst/>
          </a:prstGeom>
        </p:spPr>
        <p:txBody>
          <a:bodyPr lIns="0" tIns="0" rIns="0" bIns="0" rtlCol="0" anchor="t">
            <a:spAutoFit/>
          </a:bodyPr>
          <a:lstStyle/>
          <a:p>
            <a:pPr algn="l">
              <a:lnSpc>
                <a:spcPts val="4900"/>
              </a:lnSpc>
            </a:pPr>
            <a:r>
              <a:rPr lang="en-US" sz="3500">
                <a:solidFill>
                  <a:srgbClr val="0C2C47"/>
                </a:solidFill>
                <a:latin typeface="Montserrat"/>
                <a:ea typeface="Montserrat"/>
                <a:cs typeface="Montserrat"/>
                <a:sym typeface="Montserrat"/>
              </a:rPr>
              <a:t>Young Leader role description: </a:t>
            </a:r>
            <a:r>
              <a:rPr lang="en-US" sz="3500" u="sng">
                <a:solidFill>
                  <a:srgbClr val="0C2C47"/>
                </a:solidFill>
                <a:latin typeface="Montserrat"/>
                <a:ea typeface="Montserrat"/>
                <a:cs typeface="Montserrat"/>
                <a:sym typeface="Montserrat"/>
                <a:hlinkClick r:id="rId4" tooltip="https://www.yac-uk.org/join-a-club/young-leaders-pathway/yac-young-leader-role-description/"/>
              </a:rPr>
              <a:t>https://www.yac-uk.org/join-a-club/young-leaders-pathway/yac-young-leader-role-description/</a:t>
            </a:r>
          </a:p>
          <a:p>
            <a:pPr algn="l">
              <a:lnSpc>
                <a:spcPts val="4900"/>
              </a:lnSpc>
            </a:pPr>
            <a:endParaRPr lang="en-US" sz="3500" u="sng">
              <a:solidFill>
                <a:srgbClr val="0C2C47"/>
              </a:solidFill>
              <a:latin typeface="Montserrat"/>
              <a:ea typeface="Montserrat"/>
              <a:cs typeface="Montserrat"/>
              <a:sym typeface="Montserrat"/>
              <a:hlinkClick r:id="rId4" tooltip="https://www.yac-uk.org/join-a-club/young-leaders-pathway/yac-young-leader-role-description/"/>
            </a:endParaRPr>
          </a:p>
          <a:p>
            <a:pPr algn="l">
              <a:lnSpc>
                <a:spcPts val="4900"/>
              </a:lnSpc>
            </a:pPr>
            <a:r>
              <a:rPr lang="en-US" sz="3500">
                <a:solidFill>
                  <a:srgbClr val="0C2C47"/>
                </a:solidFill>
                <a:latin typeface="Montserrat"/>
                <a:ea typeface="Montserrat"/>
                <a:cs typeface="Montserrat"/>
                <a:sym typeface="Montserrat"/>
              </a:rPr>
              <a:t>YAC Safeguarding policies: </a:t>
            </a:r>
            <a:r>
              <a:rPr lang="en-US" sz="3500" u="sng">
                <a:solidFill>
                  <a:srgbClr val="0C2C47"/>
                </a:solidFill>
                <a:latin typeface="Montserrat"/>
                <a:ea typeface="Montserrat"/>
                <a:cs typeface="Montserrat"/>
                <a:sym typeface="Montserrat"/>
                <a:hlinkClick r:id="rId5" tooltip="https://www.yac-uk.org/run-a-club/safeguarding/"/>
              </a:rPr>
              <a:t>https://www.yac-uk.org/run-a-club/safeguarding/</a:t>
            </a:r>
          </a:p>
          <a:p>
            <a:pPr algn="l">
              <a:lnSpc>
                <a:spcPts val="4900"/>
              </a:lnSpc>
            </a:pPr>
            <a:endParaRPr lang="en-US" sz="3500" u="sng">
              <a:solidFill>
                <a:srgbClr val="0C2C47"/>
              </a:solidFill>
              <a:latin typeface="Montserrat"/>
              <a:ea typeface="Montserrat"/>
              <a:cs typeface="Montserrat"/>
              <a:sym typeface="Montserrat"/>
              <a:hlinkClick r:id="rId5" tooltip="https://www.yac-uk.org/run-a-club/safeguarding/"/>
            </a:endParaRPr>
          </a:p>
          <a:p>
            <a:pPr algn="l">
              <a:lnSpc>
                <a:spcPts val="4900"/>
              </a:lnSpc>
            </a:pPr>
            <a:r>
              <a:rPr lang="en-US" sz="3500">
                <a:solidFill>
                  <a:srgbClr val="0C2C47"/>
                </a:solidFill>
                <a:latin typeface="Montserrat"/>
                <a:ea typeface="Montserrat"/>
                <a:cs typeface="Montserrat"/>
                <a:sym typeface="Montserrat"/>
              </a:rPr>
              <a:t>YAC Code of Conduct: </a:t>
            </a:r>
            <a:r>
              <a:rPr lang="en-US" sz="3500" u="sng">
                <a:solidFill>
                  <a:srgbClr val="0C2C47"/>
                </a:solidFill>
                <a:latin typeface="Montserrat"/>
                <a:ea typeface="Montserrat"/>
                <a:cs typeface="Montserrat"/>
                <a:sym typeface="Montserrat"/>
                <a:hlinkClick r:id="rId5" tooltip="https://www.yac-uk.org/run-a-club/safeguarding/"/>
              </a:rPr>
              <a:t>https://www.yac-uk.org/run-a-club/safeguarding/safeguarding-code-of-behaviour/</a:t>
            </a:r>
          </a:p>
          <a:p>
            <a:pPr algn="l">
              <a:lnSpc>
                <a:spcPts val="4900"/>
              </a:lnSpc>
            </a:pPr>
            <a:endParaRPr lang="en-US" sz="3500" u="sng">
              <a:solidFill>
                <a:srgbClr val="0C2C47"/>
              </a:solidFill>
              <a:latin typeface="Montserrat"/>
              <a:ea typeface="Montserrat"/>
              <a:cs typeface="Montserrat"/>
              <a:sym typeface="Montserrat"/>
              <a:hlinkClick r:id="rId5" tooltip="https://www.yac-uk.org/run-a-club/safeguarding/"/>
            </a:endParaRPr>
          </a:p>
          <a:p>
            <a:pPr algn="l">
              <a:lnSpc>
                <a:spcPts val="4900"/>
              </a:lnSpc>
            </a:pPr>
            <a:r>
              <a:rPr lang="en-US" sz="3500">
                <a:solidFill>
                  <a:srgbClr val="0C2C47"/>
                </a:solidFill>
                <a:latin typeface="Montserrat"/>
                <a:ea typeface="Montserrat"/>
                <a:cs typeface="Montserrat"/>
                <a:sym typeface="Montserrat"/>
              </a:rPr>
              <a:t>Our Designated Safeguarding Lead: Jo Kirton - joannekirton@archaeologyuk.org / 07738591744 / 01904 521233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3405761" y="4553425"/>
            <a:ext cx="11476479" cy="1696469"/>
            <a:chOff x="0" y="0"/>
            <a:chExt cx="3029300" cy="447795"/>
          </a:xfrm>
        </p:grpSpPr>
        <p:sp>
          <p:nvSpPr>
            <p:cNvPr id="6" name="Freeform 6"/>
            <p:cNvSpPr/>
            <p:nvPr/>
          </p:nvSpPr>
          <p:spPr>
            <a:xfrm>
              <a:off x="0" y="0"/>
              <a:ext cx="3029300" cy="447795"/>
            </a:xfrm>
            <a:custGeom>
              <a:avLst/>
              <a:gdLst/>
              <a:ahLst/>
              <a:cxnLst/>
              <a:rect l="l" t="t" r="r" b="b"/>
              <a:pathLst>
                <a:path w="3029300" h="447795">
                  <a:moveTo>
                    <a:pt x="8770" y="0"/>
                  </a:moveTo>
                  <a:lnTo>
                    <a:pt x="3020531" y="0"/>
                  </a:lnTo>
                  <a:cubicBezTo>
                    <a:pt x="3025374" y="0"/>
                    <a:pt x="3029300" y="3926"/>
                    <a:pt x="3029300" y="8770"/>
                  </a:cubicBezTo>
                  <a:lnTo>
                    <a:pt x="3029300" y="439026"/>
                  </a:lnTo>
                  <a:cubicBezTo>
                    <a:pt x="3029300" y="443869"/>
                    <a:pt x="3025374" y="447795"/>
                    <a:pt x="3020531" y="447795"/>
                  </a:cubicBezTo>
                  <a:lnTo>
                    <a:pt x="8770" y="447795"/>
                  </a:lnTo>
                  <a:cubicBezTo>
                    <a:pt x="6444" y="447795"/>
                    <a:pt x="4213" y="446871"/>
                    <a:pt x="2569" y="445227"/>
                  </a:cubicBezTo>
                  <a:cubicBezTo>
                    <a:pt x="924" y="443582"/>
                    <a:pt x="0" y="441352"/>
                    <a:pt x="0" y="439026"/>
                  </a:cubicBezTo>
                  <a:lnTo>
                    <a:pt x="0" y="8770"/>
                  </a:lnTo>
                  <a:cubicBezTo>
                    <a:pt x="0" y="3926"/>
                    <a:pt x="3926" y="0"/>
                    <a:pt x="8770" y="0"/>
                  </a:cubicBezTo>
                  <a:close/>
                </a:path>
              </a:pathLst>
            </a:custGeom>
            <a:solidFill>
              <a:srgbClr val="53BBDE"/>
            </a:solidFill>
          </p:spPr>
          <p:txBody>
            <a:bodyPr/>
            <a:lstStyle/>
            <a:p>
              <a:endParaRPr lang="en-GB"/>
            </a:p>
          </p:txBody>
        </p:sp>
        <p:sp>
          <p:nvSpPr>
            <p:cNvPr id="7" name="TextBox 7"/>
            <p:cNvSpPr txBox="1"/>
            <p:nvPr/>
          </p:nvSpPr>
          <p:spPr>
            <a:xfrm>
              <a:off x="0" y="-9525"/>
              <a:ext cx="3029300" cy="457320"/>
            </a:xfrm>
            <a:prstGeom prst="rect">
              <a:avLst/>
            </a:prstGeom>
          </p:spPr>
          <p:txBody>
            <a:bodyPr lIns="50800" tIns="50800" rIns="50800" bIns="50800" rtlCol="0" anchor="ctr"/>
            <a:lstStyle/>
            <a:p>
              <a:pPr algn="ctr">
                <a:lnSpc>
                  <a:spcPts val="1324"/>
                </a:lnSpc>
              </a:pPr>
              <a:endParaRPr/>
            </a:p>
          </p:txBody>
        </p:sp>
      </p:grpSp>
      <p:sp>
        <p:nvSpPr>
          <p:cNvPr id="8" name="TextBox 8"/>
          <p:cNvSpPr txBox="1"/>
          <p:nvPr/>
        </p:nvSpPr>
        <p:spPr>
          <a:xfrm>
            <a:off x="3728011" y="5033359"/>
            <a:ext cx="11154228" cy="66992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Thank you for listening! Any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sp>
        <p:nvSpPr>
          <p:cNvPr id="8" name="TextBox 8"/>
          <p:cNvSpPr txBox="1"/>
          <p:nvPr/>
        </p:nvSpPr>
        <p:spPr>
          <a:xfrm>
            <a:off x="1060087" y="1282634"/>
            <a:ext cx="9485309" cy="525145"/>
          </a:xfrm>
          <a:prstGeom prst="rect">
            <a:avLst/>
          </a:prstGeom>
        </p:spPr>
        <p:txBody>
          <a:bodyPr lIns="0" tIns="0" rIns="0" bIns="0" rtlCol="0" anchor="t">
            <a:spAutoFit/>
          </a:bodyPr>
          <a:lstStyle/>
          <a:p>
            <a:pPr algn="l">
              <a:lnSpc>
                <a:spcPts val="4039"/>
              </a:lnSpc>
            </a:pPr>
            <a:r>
              <a:rPr lang="en-US" sz="3999" b="1">
                <a:solidFill>
                  <a:srgbClr val="0C2C47"/>
                </a:solidFill>
                <a:latin typeface="Montserrat Bold"/>
                <a:ea typeface="Montserrat Bold"/>
                <a:cs typeface="Montserrat Bold"/>
                <a:sym typeface="Montserrat Bold"/>
              </a:rPr>
              <a:t>What is a YAC Young Leader?</a:t>
            </a:r>
          </a:p>
        </p:txBody>
      </p:sp>
      <p:sp>
        <p:nvSpPr>
          <p:cNvPr id="9" name="TextBox 9"/>
          <p:cNvSpPr txBox="1"/>
          <p:nvPr/>
        </p:nvSpPr>
        <p:spPr>
          <a:xfrm>
            <a:off x="779242" y="2775018"/>
            <a:ext cx="17040585" cy="6883400"/>
          </a:xfrm>
          <a:prstGeom prst="rect">
            <a:avLst/>
          </a:prstGeom>
        </p:spPr>
        <p:txBody>
          <a:bodyPr lIns="0" tIns="0" rIns="0" bIns="0" rtlCol="0" anchor="t">
            <a:spAutoFit/>
          </a:bodyPr>
          <a:lstStyle/>
          <a:p>
            <a:pPr algn="l">
              <a:lnSpc>
                <a:spcPts val="4900"/>
              </a:lnSpc>
            </a:pPr>
            <a:r>
              <a:rPr lang="en-US" sz="3500">
                <a:solidFill>
                  <a:srgbClr val="0C2C47"/>
                </a:solidFill>
                <a:latin typeface="Montserrat"/>
                <a:ea typeface="Montserrat"/>
                <a:cs typeface="Montserrat"/>
                <a:sym typeface="Montserrat"/>
              </a:rPr>
              <a:t>YAC Young Leaders are volunteers </a:t>
            </a:r>
            <a:r>
              <a:rPr lang="en-US" sz="3500" b="1">
                <a:solidFill>
                  <a:srgbClr val="0C2C47"/>
                </a:solidFill>
                <a:latin typeface="Montserrat Bold"/>
                <a:ea typeface="Montserrat Bold"/>
                <a:cs typeface="Montserrat Bold"/>
                <a:sym typeface="Montserrat Bold"/>
              </a:rPr>
              <a:t>aged 16-17</a:t>
            </a:r>
            <a:r>
              <a:rPr lang="en-US" sz="3500">
                <a:solidFill>
                  <a:srgbClr val="0C2C47"/>
                </a:solidFill>
                <a:latin typeface="Montserrat"/>
                <a:ea typeface="Montserrat"/>
                <a:cs typeface="Montserrat"/>
                <a:sym typeface="Montserrat"/>
              </a:rPr>
              <a:t> who regularly help run their local YAC branch sessions. A Young Leader could be an existing member who is looking to stay involved in YAC when they are too old to stay on as a member. </a:t>
            </a:r>
          </a:p>
          <a:p>
            <a:pPr algn="l">
              <a:lnSpc>
                <a:spcPts val="2800"/>
              </a:lnSpc>
            </a:pPr>
            <a:endParaRPr lang="en-US" sz="3500">
              <a:solidFill>
                <a:srgbClr val="0C2C47"/>
              </a:solidFill>
              <a:latin typeface="Montserrat"/>
              <a:ea typeface="Montserrat"/>
              <a:cs typeface="Montserrat"/>
              <a:sym typeface="Montserrat"/>
            </a:endParaRPr>
          </a:p>
          <a:p>
            <a:pPr algn="l">
              <a:lnSpc>
                <a:spcPts val="4900"/>
              </a:lnSpc>
            </a:pPr>
            <a:r>
              <a:rPr lang="en-US" sz="3500">
                <a:solidFill>
                  <a:srgbClr val="0C2C47"/>
                </a:solidFill>
                <a:latin typeface="Montserrat"/>
                <a:ea typeface="Montserrat"/>
                <a:cs typeface="Montserrat"/>
                <a:sym typeface="Montserrat"/>
              </a:rPr>
              <a:t>As a Young Leader, you have the option of completing a </a:t>
            </a:r>
            <a:r>
              <a:rPr lang="en-US" sz="3500" b="1">
                <a:solidFill>
                  <a:srgbClr val="0C2C47"/>
                </a:solidFill>
                <a:latin typeface="Montserrat Bold"/>
                <a:ea typeface="Montserrat Bold"/>
                <a:cs typeface="Montserrat Bold"/>
                <a:sym typeface="Montserrat Bold"/>
              </a:rPr>
              <a:t>Progression Passport</a:t>
            </a:r>
            <a:r>
              <a:rPr lang="en-US" sz="3500">
                <a:solidFill>
                  <a:srgbClr val="0C2C47"/>
                </a:solidFill>
                <a:latin typeface="Montserrat"/>
                <a:ea typeface="Montserrat"/>
                <a:cs typeface="Montserrat"/>
                <a:sym typeface="Montserrat"/>
              </a:rPr>
              <a:t> to record your volunteering journey with YAC, set goals and provide great evidence for college, apprenticeships, job applications, or future volunteering!</a:t>
            </a:r>
          </a:p>
          <a:p>
            <a:pPr algn="l">
              <a:lnSpc>
                <a:spcPts val="2800"/>
              </a:lnSpc>
            </a:pPr>
            <a:endParaRPr lang="en-US" sz="3500">
              <a:solidFill>
                <a:srgbClr val="0C2C47"/>
              </a:solidFill>
              <a:latin typeface="Montserrat"/>
              <a:ea typeface="Montserrat"/>
              <a:cs typeface="Montserrat"/>
              <a:sym typeface="Montserrat"/>
            </a:endParaRPr>
          </a:p>
          <a:p>
            <a:pPr algn="l">
              <a:lnSpc>
                <a:spcPts val="4900"/>
              </a:lnSpc>
            </a:pPr>
            <a:r>
              <a:rPr lang="en-US" sz="3500">
                <a:solidFill>
                  <a:srgbClr val="0C2C47"/>
                </a:solidFill>
                <a:latin typeface="Montserrat"/>
                <a:ea typeface="Montserrat"/>
                <a:cs typeface="Montserrat"/>
                <a:sym typeface="Montserrat"/>
              </a:rPr>
              <a:t>You will also be assigned a </a:t>
            </a:r>
            <a:r>
              <a:rPr lang="en-US" sz="3500" b="1">
                <a:solidFill>
                  <a:srgbClr val="0C2C47"/>
                </a:solidFill>
                <a:latin typeface="Montserrat Bold"/>
                <a:ea typeface="Montserrat Bold"/>
                <a:cs typeface="Montserrat Bold"/>
                <a:sym typeface="Montserrat Bold"/>
              </a:rPr>
              <a:t>mentor</a:t>
            </a:r>
            <a:r>
              <a:rPr lang="en-US" sz="3500">
                <a:solidFill>
                  <a:srgbClr val="0C2C47"/>
                </a:solidFill>
                <a:latin typeface="Montserrat"/>
                <a:ea typeface="Montserrat"/>
                <a:cs typeface="Montserrat"/>
                <a:sym typeface="Montserrat"/>
              </a:rPr>
              <a:t> within your YAC branch team who will give you ongoing support and guidance as you grow as a Young Leader.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grpSp>
        <p:nvGrpSpPr>
          <p:cNvPr id="8" name="Group 8"/>
          <p:cNvGrpSpPr/>
          <p:nvPr/>
        </p:nvGrpSpPr>
        <p:grpSpPr>
          <a:xfrm>
            <a:off x="8910413" y="3911905"/>
            <a:ext cx="8348887" cy="5835006"/>
            <a:chOff x="0" y="0"/>
            <a:chExt cx="1293461" cy="903995"/>
          </a:xfrm>
        </p:grpSpPr>
        <p:sp>
          <p:nvSpPr>
            <p:cNvPr id="9" name="Freeform 9"/>
            <p:cNvSpPr/>
            <p:nvPr/>
          </p:nvSpPr>
          <p:spPr>
            <a:xfrm>
              <a:off x="0" y="0"/>
              <a:ext cx="1293461" cy="903995"/>
            </a:xfrm>
            <a:custGeom>
              <a:avLst/>
              <a:gdLst/>
              <a:ahLst/>
              <a:cxnLst/>
              <a:rect l="l" t="t" r="r" b="b"/>
              <a:pathLst>
                <a:path w="1293461" h="903995">
                  <a:moveTo>
                    <a:pt x="21328" y="0"/>
                  </a:moveTo>
                  <a:lnTo>
                    <a:pt x="1272133" y="0"/>
                  </a:lnTo>
                  <a:cubicBezTo>
                    <a:pt x="1277790" y="0"/>
                    <a:pt x="1283215" y="2247"/>
                    <a:pt x="1287214" y="6247"/>
                  </a:cubicBezTo>
                  <a:cubicBezTo>
                    <a:pt x="1291214" y="10247"/>
                    <a:pt x="1293461" y="15671"/>
                    <a:pt x="1293461" y="21328"/>
                  </a:cubicBezTo>
                  <a:lnTo>
                    <a:pt x="1293461" y="882667"/>
                  </a:lnTo>
                  <a:cubicBezTo>
                    <a:pt x="1293461" y="894446"/>
                    <a:pt x="1283912" y="903995"/>
                    <a:pt x="1272133" y="903995"/>
                  </a:cubicBezTo>
                  <a:lnTo>
                    <a:pt x="21328" y="903995"/>
                  </a:lnTo>
                  <a:cubicBezTo>
                    <a:pt x="9549" y="903995"/>
                    <a:pt x="0" y="894446"/>
                    <a:pt x="0" y="882667"/>
                  </a:cubicBezTo>
                  <a:lnTo>
                    <a:pt x="0" y="21328"/>
                  </a:lnTo>
                  <a:cubicBezTo>
                    <a:pt x="0" y="9549"/>
                    <a:pt x="9549" y="0"/>
                    <a:pt x="21328"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sp>
        <p:nvSpPr>
          <p:cNvPr id="10" name="TextBox 10"/>
          <p:cNvSpPr txBox="1"/>
          <p:nvPr/>
        </p:nvSpPr>
        <p:spPr>
          <a:xfrm>
            <a:off x="1060087" y="1282634"/>
            <a:ext cx="9485309" cy="525145"/>
          </a:xfrm>
          <a:prstGeom prst="rect">
            <a:avLst/>
          </a:prstGeom>
        </p:spPr>
        <p:txBody>
          <a:bodyPr lIns="0" tIns="0" rIns="0" bIns="0" rtlCol="0" anchor="t">
            <a:spAutoFit/>
          </a:bodyPr>
          <a:lstStyle/>
          <a:p>
            <a:pPr algn="l">
              <a:lnSpc>
                <a:spcPts val="4039"/>
              </a:lnSpc>
            </a:pPr>
            <a:r>
              <a:rPr lang="en-US" sz="3999" b="1">
                <a:solidFill>
                  <a:srgbClr val="0C2C47"/>
                </a:solidFill>
                <a:latin typeface="Montserrat Bold"/>
                <a:ea typeface="Montserrat Bold"/>
                <a:cs typeface="Montserrat Bold"/>
                <a:sym typeface="Montserrat Bold"/>
              </a:rPr>
              <a:t>What does a Young Leader do?</a:t>
            </a:r>
          </a:p>
        </p:txBody>
      </p:sp>
      <p:sp>
        <p:nvSpPr>
          <p:cNvPr id="11" name="TextBox 11"/>
          <p:cNvSpPr txBox="1"/>
          <p:nvPr/>
        </p:nvSpPr>
        <p:spPr>
          <a:xfrm>
            <a:off x="779242" y="2775018"/>
            <a:ext cx="17040585" cy="1225550"/>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The precise tasks and activities carried out by a Young Leader will vary depending on:</a:t>
            </a:r>
          </a:p>
        </p:txBody>
      </p:sp>
      <p:sp>
        <p:nvSpPr>
          <p:cNvPr id="12" name="TextBox 12"/>
          <p:cNvSpPr txBox="1"/>
          <p:nvPr/>
        </p:nvSpPr>
        <p:spPr>
          <a:xfrm>
            <a:off x="875582" y="4302956"/>
            <a:ext cx="7747694" cy="1844675"/>
          </a:xfrm>
          <a:prstGeom prst="rect">
            <a:avLst/>
          </a:prstGeom>
        </p:spPr>
        <p:txBody>
          <a:bodyPr lIns="0" tIns="0" rIns="0" bIns="0" rtlCol="0" anchor="t">
            <a:spAutoFit/>
          </a:bodyPr>
          <a:lstStyle/>
          <a:p>
            <a:pPr algn="l">
              <a:lnSpc>
                <a:spcPts val="4900"/>
              </a:lnSpc>
            </a:pPr>
            <a:r>
              <a:rPr lang="en-US" sz="3500">
                <a:solidFill>
                  <a:srgbClr val="0C2C47"/>
                </a:solidFill>
                <a:latin typeface="Montserrat"/>
                <a:ea typeface="Montserrat"/>
                <a:cs typeface="Montserrat"/>
                <a:sym typeface="Montserrat"/>
              </a:rPr>
              <a:t>1) the individual Young Leader’s interests and goals, as discussed with your Mentor, and </a:t>
            </a:r>
          </a:p>
        </p:txBody>
      </p:sp>
      <p:sp>
        <p:nvSpPr>
          <p:cNvPr id="13" name="TextBox 13"/>
          <p:cNvSpPr txBox="1"/>
          <p:nvPr/>
        </p:nvSpPr>
        <p:spPr>
          <a:xfrm>
            <a:off x="875582" y="6753208"/>
            <a:ext cx="7426202" cy="1844675"/>
          </a:xfrm>
          <a:prstGeom prst="rect">
            <a:avLst/>
          </a:prstGeom>
        </p:spPr>
        <p:txBody>
          <a:bodyPr lIns="0" tIns="0" rIns="0" bIns="0" rtlCol="0" anchor="t">
            <a:spAutoFit/>
          </a:bodyPr>
          <a:lstStyle/>
          <a:p>
            <a:pPr algn="l">
              <a:lnSpc>
                <a:spcPts val="4900"/>
              </a:lnSpc>
            </a:pPr>
            <a:r>
              <a:rPr lang="en-US" sz="3500">
                <a:solidFill>
                  <a:srgbClr val="0C2C47"/>
                </a:solidFill>
                <a:latin typeface="Montserrat"/>
                <a:ea typeface="Montserrat"/>
                <a:cs typeface="Montserrat"/>
                <a:sym typeface="Montserrat"/>
              </a:rPr>
              <a:t>2) the YAC branch’s programme of activities, resources and capacity.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grpSp>
        <p:nvGrpSpPr>
          <p:cNvPr id="8" name="Group 8"/>
          <p:cNvGrpSpPr/>
          <p:nvPr/>
        </p:nvGrpSpPr>
        <p:grpSpPr>
          <a:xfrm>
            <a:off x="623707" y="5040630"/>
            <a:ext cx="5554703" cy="3256221"/>
            <a:chOff x="0" y="0"/>
            <a:chExt cx="860569" cy="504474"/>
          </a:xfrm>
        </p:grpSpPr>
        <p:sp>
          <p:nvSpPr>
            <p:cNvPr id="9" name="Freeform 9"/>
            <p:cNvSpPr/>
            <p:nvPr/>
          </p:nvSpPr>
          <p:spPr>
            <a:xfrm>
              <a:off x="0" y="0"/>
              <a:ext cx="860569" cy="504474"/>
            </a:xfrm>
            <a:custGeom>
              <a:avLst/>
              <a:gdLst/>
              <a:ahLst/>
              <a:cxnLst/>
              <a:rect l="l" t="t" r="r" b="b"/>
              <a:pathLst>
                <a:path w="860569" h="504474">
                  <a:moveTo>
                    <a:pt x="32056" y="0"/>
                  </a:moveTo>
                  <a:lnTo>
                    <a:pt x="828512" y="0"/>
                  </a:lnTo>
                  <a:cubicBezTo>
                    <a:pt x="837014" y="0"/>
                    <a:pt x="845168" y="3377"/>
                    <a:pt x="851180" y="9389"/>
                  </a:cubicBezTo>
                  <a:cubicBezTo>
                    <a:pt x="857191" y="15401"/>
                    <a:pt x="860569" y="23555"/>
                    <a:pt x="860569" y="32056"/>
                  </a:cubicBezTo>
                  <a:lnTo>
                    <a:pt x="860569" y="472417"/>
                  </a:lnTo>
                  <a:cubicBezTo>
                    <a:pt x="860569" y="480919"/>
                    <a:pt x="857191" y="489073"/>
                    <a:pt x="851180" y="495085"/>
                  </a:cubicBezTo>
                  <a:cubicBezTo>
                    <a:pt x="845168" y="501096"/>
                    <a:pt x="837014" y="504474"/>
                    <a:pt x="828512" y="504474"/>
                  </a:cubicBezTo>
                  <a:lnTo>
                    <a:pt x="32056" y="504474"/>
                  </a:lnTo>
                  <a:cubicBezTo>
                    <a:pt x="23555" y="504474"/>
                    <a:pt x="15401" y="501096"/>
                    <a:pt x="9389" y="495085"/>
                  </a:cubicBezTo>
                  <a:cubicBezTo>
                    <a:pt x="3377" y="489073"/>
                    <a:pt x="0" y="480919"/>
                    <a:pt x="0" y="472417"/>
                  </a:cubicBezTo>
                  <a:lnTo>
                    <a:pt x="0" y="32056"/>
                  </a:lnTo>
                  <a:cubicBezTo>
                    <a:pt x="0" y="23555"/>
                    <a:pt x="3377" y="15401"/>
                    <a:pt x="9389" y="9389"/>
                  </a:cubicBezTo>
                  <a:cubicBezTo>
                    <a:pt x="15401" y="3377"/>
                    <a:pt x="23555" y="0"/>
                    <a:pt x="32056" y="0"/>
                  </a:cubicBez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grpSp>
      <p:sp>
        <p:nvSpPr>
          <p:cNvPr id="10" name="TextBox 10"/>
          <p:cNvSpPr txBox="1"/>
          <p:nvPr/>
        </p:nvSpPr>
        <p:spPr>
          <a:xfrm>
            <a:off x="1060087" y="1282634"/>
            <a:ext cx="9485309" cy="525145"/>
          </a:xfrm>
          <a:prstGeom prst="rect">
            <a:avLst/>
          </a:prstGeom>
        </p:spPr>
        <p:txBody>
          <a:bodyPr lIns="0" tIns="0" rIns="0" bIns="0" rtlCol="0" anchor="t">
            <a:spAutoFit/>
          </a:bodyPr>
          <a:lstStyle/>
          <a:p>
            <a:pPr algn="l">
              <a:lnSpc>
                <a:spcPts val="4039"/>
              </a:lnSpc>
            </a:pPr>
            <a:r>
              <a:rPr lang="en-US" sz="3999" b="1">
                <a:solidFill>
                  <a:srgbClr val="0C2C47"/>
                </a:solidFill>
                <a:latin typeface="Montserrat Bold"/>
                <a:ea typeface="Montserrat Bold"/>
                <a:cs typeface="Montserrat Bold"/>
                <a:sym typeface="Montserrat Bold"/>
              </a:rPr>
              <a:t>What does a Young Leader do?</a:t>
            </a:r>
          </a:p>
        </p:txBody>
      </p:sp>
      <p:sp>
        <p:nvSpPr>
          <p:cNvPr id="11" name="TextBox 11"/>
          <p:cNvSpPr txBox="1"/>
          <p:nvPr/>
        </p:nvSpPr>
        <p:spPr>
          <a:xfrm>
            <a:off x="623707" y="2832168"/>
            <a:ext cx="17040585" cy="1844675"/>
          </a:xfrm>
          <a:prstGeom prst="rect">
            <a:avLst/>
          </a:prstGeom>
        </p:spPr>
        <p:txBody>
          <a:bodyPr lIns="0" tIns="0" rIns="0" bIns="0" rtlCol="0" anchor="t">
            <a:spAutoFit/>
          </a:bodyPr>
          <a:lstStyle/>
          <a:p>
            <a:pPr algn="l">
              <a:lnSpc>
                <a:spcPts val="4900"/>
              </a:lnSpc>
            </a:pPr>
            <a:r>
              <a:rPr lang="en-US" sz="3500">
                <a:solidFill>
                  <a:srgbClr val="0C2C47"/>
                </a:solidFill>
                <a:latin typeface="Montserrat"/>
                <a:ea typeface="Montserrat"/>
                <a:cs typeface="Montserrat"/>
                <a:sym typeface="Montserrat"/>
              </a:rPr>
              <a:t>You might start by </a:t>
            </a:r>
            <a:r>
              <a:rPr lang="en-US" sz="3500" b="1">
                <a:solidFill>
                  <a:srgbClr val="0C2C47"/>
                </a:solidFill>
                <a:latin typeface="Montserrat Bold"/>
                <a:ea typeface="Montserrat Bold"/>
                <a:cs typeface="Montserrat Bold"/>
                <a:sym typeface="Montserrat Bold"/>
              </a:rPr>
              <a:t>observing</a:t>
            </a:r>
            <a:r>
              <a:rPr lang="en-US" sz="3500">
                <a:solidFill>
                  <a:srgbClr val="0C2C47"/>
                </a:solidFill>
                <a:latin typeface="Montserrat"/>
                <a:ea typeface="Montserrat"/>
                <a:cs typeface="Montserrat"/>
                <a:sym typeface="Montserrat"/>
              </a:rPr>
              <a:t> and </a:t>
            </a:r>
            <a:r>
              <a:rPr lang="en-US" sz="3500" b="1">
                <a:solidFill>
                  <a:srgbClr val="0C2C47"/>
                </a:solidFill>
                <a:latin typeface="Montserrat Bold"/>
                <a:ea typeface="Montserrat Bold"/>
                <a:cs typeface="Montserrat Bold"/>
                <a:sym typeface="Montserrat Bold"/>
              </a:rPr>
              <a:t>assisting</a:t>
            </a:r>
            <a:r>
              <a:rPr lang="en-US" sz="3500">
                <a:solidFill>
                  <a:srgbClr val="0C2C47"/>
                </a:solidFill>
                <a:latin typeface="Montserrat"/>
                <a:ea typeface="Montserrat"/>
                <a:cs typeface="Montserrat"/>
                <a:sym typeface="Montserrat"/>
              </a:rPr>
              <a:t> with sessions, helping with simple tasks such as setting up activities, supporting members, or demonstrating something you’ve learned. </a:t>
            </a:r>
          </a:p>
        </p:txBody>
      </p:sp>
      <p:sp>
        <p:nvSpPr>
          <p:cNvPr id="12" name="TextBox 12"/>
          <p:cNvSpPr txBox="1"/>
          <p:nvPr/>
        </p:nvSpPr>
        <p:spPr>
          <a:xfrm>
            <a:off x="623707" y="8773101"/>
            <a:ext cx="17040585" cy="1225550"/>
          </a:xfrm>
          <a:prstGeom prst="rect">
            <a:avLst/>
          </a:prstGeom>
        </p:spPr>
        <p:txBody>
          <a:bodyPr lIns="0" tIns="0" rIns="0" bIns="0" rtlCol="0" anchor="t">
            <a:spAutoFit/>
          </a:bodyPr>
          <a:lstStyle/>
          <a:p>
            <a:pPr algn="l">
              <a:lnSpc>
                <a:spcPts val="4900"/>
              </a:lnSpc>
            </a:pPr>
            <a:r>
              <a:rPr lang="en-US" sz="3500">
                <a:solidFill>
                  <a:srgbClr val="0C2C47"/>
                </a:solidFill>
                <a:latin typeface="Montserrat"/>
                <a:ea typeface="Montserrat"/>
                <a:cs typeface="Montserrat"/>
                <a:sym typeface="Montserrat"/>
              </a:rPr>
              <a:t>Over time,  you might have opportunities to </a:t>
            </a:r>
            <a:r>
              <a:rPr lang="en-US" sz="3500" b="1">
                <a:solidFill>
                  <a:srgbClr val="0C2C47"/>
                </a:solidFill>
                <a:latin typeface="Montserrat Bold"/>
                <a:ea typeface="Montserrat Bold"/>
                <a:cs typeface="Montserrat Bold"/>
                <a:sym typeface="Montserrat Bold"/>
              </a:rPr>
              <a:t>plan</a:t>
            </a:r>
            <a:r>
              <a:rPr lang="en-US" sz="3500">
                <a:solidFill>
                  <a:srgbClr val="0C2C47"/>
                </a:solidFill>
                <a:latin typeface="Montserrat"/>
                <a:ea typeface="Montserrat"/>
                <a:cs typeface="Montserrat"/>
                <a:sym typeface="Montserrat"/>
              </a:rPr>
              <a:t> parts of a session, </a:t>
            </a:r>
            <a:r>
              <a:rPr lang="en-US" sz="3500" b="1">
                <a:solidFill>
                  <a:srgbClr val="0C2C47"/>
                </a:solidFill>
                <a:latin typeface="Montserrat Bold"/>
                <a:ea typeface="Montserrat Bold"/>
                <a:cs typeface="Montserrat Bold"/>
                <a:sym typeface="Montserrat Bold"/>
              </a:rPr>
              <a:t>lead</a:t>
            </a:r>
            <a:r>
              <a:rPr lang="en-US" sz="3500">
                <a:solidFill>
                  <a:srgbClr val="0C2C47"/>
                </a:solidFill>
                <a:latin typeface="Montserrat"/>
                <a:ea typeface="Montserrat"/>
                <a:cs typeface="Montserrat"/>
                <a:sym typeface="Montserrat"/>
              </a:rPr>
              <a:t> small groups and </a:t>
            </a:r>
            <a:r>
              <a:rPr lang="en-US" sz="3500" b="1">
                <a:solidFill>
                  <a:srgbClr val="0C2C47"/>
                </a:solidFill>
                <a:latin typeface="Montserrat Bold"/>
                <a:ea typeface="Montserrat Bold"/>
                <a:cs typeface="Montserrat Bold"/>
                <a:sym typeface="Montserrat Bold"/>
              </a:rPr>
              <a:t>contribute</a:t>
            </a:r>
            <a:r>
              <a:rPr lang="en-US" sz="3500">
                <a:solidFill>
                  <a:srgbClr val="0C2C47"/>
                </a:solidFill>
                <a:latin typeface="Montserrat"/>
                <a:ea typeface="Montserrat"/>
                <a:cs typeface="Montserrat"/>
                <a:sym typeface="Montserrat"/>
              </a:rPr>
              <a:t> ideas. </a:t>
            </a:r>
          </a:p>
        </p:txBody>
      </p:sp>
      <p:grpSp>
        <p:nvGrpSpPr>
          <p:cNvPr id="13" name="Group 13"/>
          <p:cNvGrpSpPr/>
          <p:nvPr/>
        </p:nvGrpSpPr>
        <p:grpSpPr>
          <a:xfrm>
            <a:off x="6366649" y="5040630"/>
            <a:ext cx="5554703" cy="3256221"/>
            <a:chOff x="0" y="0"/>
            <a:chExt cx="860569" cy="504474"/>
          </a:xfrm>
        </p:grpSpPr>
        <p:sp>
          <p:nvSpPr>
            <p:cNvPr id="14" name="Freeform 14"/>
            <p:cNvSpPr/>
            <p:nvPr/>
          </p:nvSpPr>
          <p:spPr>
            <a:xfrm>
              <a:off x="0" y="0"/>
              <a:ext cx="860569" cy="504474"/>
            </a:xfrm>
            <a:custGeom>
              <a:avLst/>
              <a:gdLst/>
              <a:ahLst/>
              <a:cxnLst/>
              <a:rect l="l" t="t" r="r" b="b"/>
              <a:pathLst>
                <a:path w="860569" h="504474">
                  <a:moveTo>
                    <a:pt x="32056" y="0"/>
                  </a:moveTo>
                  <a:lnTo>
                    <a:pt x="828512" y="0"/>
                  </a:lnTo>
                  <a:cubicBezTo>
                    <a:pt x="837014" y="0"/>
                    <a:pt x="845168" y="3377"/>
                    <a:pt x="851180" y="9389"/>
                  </a:cubicBezTo>
                  <a:cubicBezTo>
                    <a:pt x="857191" y="15401"/>
                    <a:pt x="860569" y="23555"/>
                    <a:pt x="860569" y="32056"/>
                  </a:cubicBezTo>
                  <a:lnTo>
                    <a:pt x="860569" y="472417"/>
                  </a:lnTo>
                  <a:cubicBezTo>
                    <a:pt x="860569" y="480919"/>
                    <a:pt x="857191" y="489073"/>
                    <a:pt x="851180" y="495085"/>
                  </a:cubicBezTo>
                  <a:cubicBezTo>
                    <a:pt x="845168" y="501096"/>
                    <a:pt x="837014" y="504474"/>
                    <a:pt x="828512" y="504474"/>
                  </a:cubicBezTo>
                  <a:lnTo>
                    <a:pt x="32056" y="504474"/>
                  </a:lnTo>
                  <a:cubicBezTo>
                    <a:pt x="23555" y="504474"/>
                    <a:pt x="15401" y="501096"/>
                    <a:pt x="9389" y="495085"/>
                  </a:cubicBezTo>
                  <a:cubicBezTo>
                    <a:pt x="3377" y="489073"/>
                    <a:pt x="0" y="480919"/>
                    <a:pt x="0" y="472417"/>
                  </a:cubicBezTo>
                  <a:lnTo>
                    <a:pt x="0" y="32056"/>
                  </a:lnTo>
                  <a:cubicBezTo>
                    <a:pt x="0" y="23555"/>
                    <a:pt x="3377" y="15401"/>
                    <a:pt x="9389" y="9389"/>
                  </a:cubicBezTo>
                  <a:cubicBezTo>
                    <a:pt x="15401" y="3377"/>
                    <a:pt x="23555" y="0"/>
                    <a:pt x="32056" y="0"/>
                  </a:cubicBez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15" name="Group 15"/>
          <p:cNvGrpSpPr/>
          <p:nvPr/>
        </p:nvGrpSpPr>
        <p:grpSpPr>
          <a:xfrm>
            <a:off x="12109590" y="5040630"/>
            <a:ext cx="5554703" cy="3256221"/>
            <a:chOff x="0" y="0"/>
            <a:chExt cx="860569" cy="504474"/>
          </a:xfrm>
        </p:grpSpPr>
        <p:sp>
          <p:nvSpPr>
            <p:cNvPr id="16" name="Freeform 16"/>
            <p:cNvSpPr/>
            <p:nvPr/>
          </p:nvSpPr>
          <p:spPr>
            <a:xfrm>
              <a:off x="0" y="0"/>
              <a:ext cx="860569" cy="504474"/>
            </a:xfrm>
            <a:custGeom>
              <a:avLst/>
              <a:gdLst/>
              <a:ahLst/>
              <a:cxnLst/>
              <a:rect l="l" t="t" r="r" b="b"/>
              <a:pathLst>
                <a:path w="860569" h="504474">
                  <a:moveTo>
                    <a:pt x="32056" y="0"/>
                  </a:moveTo>
                  <a:lnTo>
                    <a:pt x="828512" y="0"/>
                  </a:lnTo>
                  <a:cubicBezTo>
                    <a:pt x="837014" y="0"/>
                    <a:pt x="845168" y="3377"/>
                    <a:pt x="851180" y="9389"/>
                  </a:cubicBezTo>
                  <a:cubicBezTo>
                    <a:pt x="857191" y="15401"/>
                    <a:pt x="860569" y="23555"/>
                    <a:pt x="860569" y="32056"/>
                  </a:cubicBezTo>
                  <a:lnTo>
                    <a:pt x="860569" y="472417"/>
                  </a:lnTo>
                  <a:cubicBezTo>
                    <a:pt x="860569" y="480919"/>
                    <a:pt x="857191" y="489073"/>
                    <a:pt x="851180" y="495085"/>
                  </a:cubicBezTo>
                  <a:cubicBezTo>
                    <a:pt x="845168" y="501096"/>
                    <a:pt x="837014" y="504474"/>
                    <a:pt x="828512" y="504474"/>
                  </a:cubicBezTo>
                  <a:lnTo>
                    <a:pt x="32056" y="504474"/>
                  </a:lnTo>
                  <a:cubicBezTo>
                    <a:pt x="23555" y="504474"/>
                    <a:pt x="15401" y="501096"/>
                    <a:pt x="9389" y="495085"/>
                  </a:cubicBezTo>
                  <a:cubicBezTo>
                    <a:pt x="3377" y="489073"/>
                    <a:pt x="0" y="480919"/>
                    <a:pt x="0" y="472417"/>
                  </a:cubicBezTo>
                  <a:lnTo>
                    <a:pt x="0" y="32056"/>
                  </a:lnTo>
                  <a:cubicBezTo>
                    <a:pt x="0" y="23555"/>
                    <a:pt x="3377" y="15401"/>
                    <a:pt x="9389" y="9389"/>
                  </a:cubicBezTo>
                  <a:cubicBezTo>
                    <a:pt x="15401" y="3377"/>
                    <a:pt x="23555" y="0"/>
                    <a:pt x="32056" y="0"/>
                  </a:cubicBez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GB"/>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grpSp>
        <p:nvGrpSpPr>
          <p:cNvPr id="8" name="Group 8"/>
          <p:cNvGrpSpPr/>
          <p:nvPr/>
        </p:nvGrpSpPr>
        <p:grpSpPr>
          <a:xfrm>
            <a:off x="730209" y="2908368"/>
            <a:ext cx="8301670" cy="3298757"/>
            <a:chOff x="0" y="0"/>
            <a:chExt cx="1286146" cy="511064"/>
          </a:xfrm>
        </p:grpSpPr>
        <p:sp>
          <p:nvSpPr>
            <p:cNvPr id="9" name="Freeform 9"/>
            <p:cNvSpPr/>
            <p:nvPr/>
          </p:nvSpPr>
          <p:spPr>
            <a:xfrm>
              <a:off x="0" y="0"/>
              <a:ext cx="1286146" cy="511064"/>
            </a:xfrm>
            <a:custGeom>
              <a:avLst/>
              <a:gdLst/>
              <a:ahLst/>
              <a:cxnLst/>
              <a:rect l="l" t="t" r="r" b="b"/>
              <a:pathLst>
                <a:path w="1286146" h="511064">
                  <a:moveTo>
                    <a:pt x="21449" y="0"/>
                  </a:moveTo>
                  <a:lnTo>
                    <a:pt x="1264697" y="0"/>
                  </a:lnTo>
                  <a:cubicBezTo>
                    <a:pt x="1276543" y="0"/>
                    <a:pt x="1286146" y="9603"/>
                    <a:pt x="1286146" y="21449"/>
                  </a:cubicBezTo>
                  <a:lnTo>
                    <a:pt x="1286146" y="489615"/>
                  </a:lnTo>
                  <a:cubicBezTo>
                    <a:pt x="1286146" y="501461"/>
                    <a:pt x="1276543" y="511064"/>
                    <a:pt x="1264697" y="511064"/>
                  </a:cubicBezTo>
                  <a:lnTo>
                    <a:pt x="21449" y="511064"/>
                  </a:lnTo>
                  <a:cubicBezTo>
                    <a:pt x="9603" y="511064"/>
                    <a:pt x="0" y="501461"/>
                    <a:pt x="0" y="489615"/>
                  </a:cubicBezTo>
                  <a:lnTo>
                    <a:pt x="0" y="21449"/>
                  </a:lnTo>
                  <a:cubicBezTo>
                    <a:pt x="0" y="9603"/>
                    <a:pt x="9603" y="0"/>
                    <a:pt x="21449" y="0"/>
                  </a:cubicBezTo>
                  <a:close/>
                </a:path>
              </a:pathLst>
            </a:custGeom>
            <a:solidFill>
              <a:srgbClr val="53BBDE"/>
            </a:solidFill>
          </p:spPr>
          <p:txBody>
            <a:bodyPr/>
            <a:lstStyle/>
            <a:p>
              <a:endParaRPr lang="en-GB"/>
            </a:p>
          </p:txBody>
        </p:sp>
      </p:grpSp>
      <p:grpSp>
        <p:nvGrpSpPr>
          <p:cNvPr id="10" name="Group 10"/>
          <p:cNvGrpSpPr/>
          <p:nvPr/>
        </p:nvGrpSpPr>
        <p:grpSpPr>
          <a:xfrm>
            <a:off x="9347751" y="2908368"/>
            <a:ext cx="8301670" cy="3298757"/>
            <a:chOff x="0" y="0"/>
            <a:chExt cx="1286146" cy="511064"/>
          </a:xfrm>
        </p:grpSpPr>
        <p:sp>
          <p:nvSpPr>
            <p:cNvPr id="11" name="Freeform 11"/>
            <p:cNvSpPr/>
            <p:nvPr/>
          </p:nvSpPr>
          <p:spPr>
            <a:xfrm>
              <a:off x="0" y="0"/>
              <a:ext cx="1286146" cy="511064"/>
            </a:xfrm>
            <a:custGeom>
              <a:avLst/>
              <a:gdLst/>
              <a:ahLst/>
              <a:cxnLst/>
              <a:rect l="l" t="t" r="r" b="b"/>
              <a:pathLst>
                <a:path w="1286146" h="511064">
                  <a:moveTo>
                    <a:pt x="21449" y="0"/>
                  </a:moveTo>
                  <a:lnTo>
                    <a:pt x="1264697" y="0"/>
                  </a:lnTo>
                  <a:cubicBezTo>
                    <a:pt x="1276543" y="0"/>
                    <a:pt x="1286146" y="9603"/>
                    <a:pt x="1286146" y="21449"/>
                  </a:cubicBezTo>
                  <a:lnTo>
                    <a:pt x="1286146" y="489615"/>
                  </a:lnTo>
                  <a:cubicBezTo>
                    <a:pt x="1286146" y="501461"/>
                    <a:pt x="1276543" y="511064"/>
                    <a:pt x="1264697" y="511064"/>
                  </a:cubicBezTo>
                  <a:lnTo>
                    <a:pt x="21449" y="511064"/>
                  </a:lnTo>
                  <a:cubicBezTo>
                    <a:pt x="9603" y="511064"/>
                    <a:pt x="0" y="501461"/>
                    <a:pt x="0" y="489615"/>
                  </a:cubicBezTo>
                  <a:lnTo>
                    <a:pt x="0" y="21449"/>
                  </a:lnTo>
                  <a:cubicBezTo>
                    <a:pt x="0" y="9603"/>
                    <a:pt x="9603" y="0"/>
                    <a:pt x="21449" y="0"/>
                  </a:cubicBezTo>
                  <a:close/>
                </a:path>
              </a:pathLst>
            </a:custGeom>
            <a:solidFill>
              <a:srgbClr val="53BBDE"/>
            </a:solidFill>
          </p:spPr>
          <p:txBody>
            <a:bodyPr/>
            <a:lstStyle/>
            <a:p>
              <a:endParaRPr lang="en-GB"/>
            </a:p>
          </p:txBody>
        </p:sp>
      </p:grpSp>
      <p:grpSp>
        <p:nvGrpSpPr>
          <p:cNvPr id="12" name="Group 12"/>
          <p:cNvGrpSpPr/>
          <p:nvPr/>
        </p:nvGrpSpPr>
        <p:grpSpPr>
          <a:xfrm>
            <a:off x="9347751" y="6524273"/>
            <a:ext cx="8301670" cy="3298757"/>
            <a:chOff x="0" y="0"/>
            <a:chExt cx="1286146" cy="511064"/>
          </a:xfrm>
        </p:grpSpPr>
        <p:sp>
          <p:nvSpPr>
            <p:cNvPr id="13" name="Freeform 13"/>
            <p:cNvSpPr/>
            <p:nvPr/>
          </p:nvSpPr>
          <p:spPr>
            <a:xfrm>
              <a:off x="0" y="0"/>
              <a:ext cx="1286146" cy="511064"/>
            </a:xfrm>
            <a:custGeom>
              <a:avLst/>
              <a:gdLst/>
              <a:ahLst/>
              <a:cxnLst/>
              <a:rect l="l" t="t" r="r" b="b"/>
              <a:pathLst>
                <a:path w="1286146" h="511064">
                  <a:moveTo>
                    <a:pt x="21449" y="0"/>
                  </a:moveTo>
                  <a:lnTo>
                    <a:pt x="1264697" y="0"/>
                  </a:lnTo>
                  <a:cubicBezTo>
                    <a:pt x="1276543" y="0"/>
                    <a:pt x="1286146" y="9603"/>
                    <a:pt x="1286146" y="21449"/>
                  </a:cubicBezTo>
                  <a:lnTo>
                    <a:pt x="1286146" y="489615"/>
                  </a:lnTo>
                  <a:cubicBezTo>
                    <a:pt x="1286146" y="501461"/>
                    <a:pt x="1276543" y="511064"/>
                    <a:pt x="1264697" y="511064"/>
                  </a:cubicBezTo>
                  <a:lnTo>
                    <a:pt x="21449" y="511064"/>
                  </a:lnTo>
                  <a:cubicBezTo>
                    <a:pt x="9603" y="511064"/>
                    <a:pt x="0" y="501461"/>
                    <a:pt x="0" y="489615"/>
                  </a:cubicBezTo>
                  <a:lnTo>
                    <a:pt x="0" y="21449"/>
                  </a:lnTo>
                  <a:cubicBezTo>
                    <a:pt x="0" y="9603"/>
                    <a:pt x="9603" y="0"/>
                    <a:pt x="21449" y="0"/>
                  </a:cubicBezTo>
                  <a:close/>
                </a:path>
              </a:pathLst>
            </a:custGeom>
            <a:solidFill>
              <a:srgbClr val="53BBDE"/>
            </a:solidFill>
          </p:spPr>
          <p:txBody>
            <a:bodyPr/>
            <a:lstStyle/>
            <a:p>
              <a:endParaRPr lang="en-GB"/>
            </a:p>
          </p:txBody>
        </p:sp>
      </p:grpSp>
      <p:grpSp>
        <p:nvGrpSpPr>
          <p:cNvPr id="14" name="Group 14"/>
          <p:cNvGrpSpPr/>
          <p:nvPr/>
        </p:nvGrpSpPr>
        <p:grpSpPr>
          <a:xfrm>
            <a:off x="730209" y="6524273"/>
            <a:ext cx="8301670" cy="3298757"/>
            <a:chOff x="0" y="0"/>
            <a:chExt cx="1286146" cy="511064"/>
          </a:xfrm>
        </p:grpSpPr>
        <p:sp>
          <p:nvSpPr>
            <p:cNvPr id="15" name="Freeform 15"/>
            <p:cNvSpPr/>
            <p:nvPr/>
          </p:nvSpPr>
          <p:spPr>
            <a:xfrm>
              <a:off x="0" y="0"/>
              <a:ext cx="1286146" cy="511064"/>
            </a:xfrm>
            <a:custGeom>
              <a:avLst/>
              <a:gdLst/>
              <a:ahLst/>
              <a:cxnLst/>
              <a:rect l="l" t="t" r="r" b="b"/>
              <a:pathLst>
                <a:path w="1286146" h="511064">
                  <a:moveTo>
                    <a:pt x="21449" y="0"/>
                  </a:moveTo>
                  <a:lnTo>
                    <a:pt x="1264697" y="0"/>
                  </a:lnTo>
                  <a:cubicBezTo>
                    <a:pt x="1276543" y="0"/>
                    <a:pt x="1286146" y="9603"/>
                    <a:pt x="1286146" y="21449"/>
                  </a:cubicBezTo>
                  <a:lnTo>
                    <a:pt x="1286146" y="489615"/>
                  </a:lnTo>
                  <a:cubicBezTo>
                    <a:pt x="1286146" y="501461"/>
                    <a:pt x="1276543" y="511064"/>
                    <a:pt x="1264697" y="511064"/>
                  </a:cubicBezTo>
                  <a:lnTo>
                    <a:pt x="21449" y="511064"/>
                  </a:lnTo>
                  <a:cubicBezTo>
                    <a:pt x="9603" y="511064"/>
                    <a:pt x="0" y="501461"/>
                    <a:pt x="0" y="489615"/>
                  </a:cubicBezTo>
                  <a:lnTo>
                    <a:pt x="0" y="21449"/>
                  </a:lnTo>
                  <a:cubicBezTo>
                    <a:pt x="0" y="9603"/>
                    <a:pt x="9603" y="0"/>
                    <a:pt x="21449" y="0"/>
                  </a:cubicBezTo>
                  <a:close/>
                </a:path>
              </a:pathLst>
            </a:custGeom>
            <a:solidFill>
              <a:srgbClr val="53BBDE"/>
            </a:solidFill>
          </p:spPr>
          <p:txBody>
            <a:bodyPr/>
            <a:lstStyle/>
            <a:p>
              <a:endParaRPr lang="en-GB"/>
            </a:p>
          </p:txBody>
        </p:sp>
      </p:grpSp>
      <p:grpSp>
        <p:nvGrpSpPr>
          <p:cNvPr id="16" name="Group 16"/>
          <p:cNvGrpSpPr/>
          <p:nvPr/>
        </p:nvGrpSpPr>
        <p:grpSpPr>
          <a:xfrm>
            <a:off x="320535" y="2558126"/>
            <a:ext cx="1071650" cy="1071650"/>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3D"/>
            </a:solidFill>
          </p:spPr>
          <p:txBody>
            <a:bodyPr/>
            <a:lstStyle/>
            <a:p>
              <a:endParaRPr lang="en-GB"/>
            </a:p>
          </p:txBody>
        </p:sp>
      </p:grpSp>
      <p:sp>
        <p:nvSpPr>
          <p:cNvPr id="18" name="TextBox 18"/>
          <p:cNvSpPr txBox="1"/>
          <p:nvPr/>
        </p:nvSpPr>
        <p:spPr>
          <a:xfrm>
            <a:off x="1082443" y="784726"/>
            <a:ext cx="9416352" cy="137477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The overall responsibilities of a YAC Young Leader are:</a:t>
            </a:r>
          </a:p>
        </p:txBody>
      </p:sp>
      <p:sp>
        <p:nvSpPr>
          <p:cNvPr id="19" name="TextBox 19"/>
          <p:cNvSpPr txBox="1"/>
          <p:nvPr/>
        </p:nvSpPr>
        <p:spPr>
          <a:xfrm>
            <a:off x="1392185" y="3287747"/>
            <a:ext cx="6977718" cy="2463800"/>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Helping the Branch Leaders and Branch Assistants to plan and deliver activities for members aged 8-16.</a:t>
            </a:r>
          </a:p>
        </p:txBody>
      </p:sp>
      <p:sp>
        <p:nvSpPr>
          <p:cNvPr id="20" name="TextBox 20"/>
          <p:cNvSpPr txBox="1"/>
          <p:nvPr/>
        </p:nvSpPr>
        <p:spPr>
          <a:xfrm>
            <a:off x="10498794" y="3397164"/>
            <a:ext cx="6432590" cy="1225550"/>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Acting as a role model for YAC members aged 8-16. </a:t>
            </a:r>
          </a:p>
        </p:txBody>
      </p:sp>
      <p:sp>
        <p:nvSpPr>
          <p:cNvPr id="21" name="TextBox 21"/>
          <p:cNvSpPr txBox="1"/>
          <p:nvPr/>
        </p:nvSpPr>
        <p:spPr>
          <a:xfrm>
            <a:off x="10215650" y="7213214"/>
            <a:ext cx="6753476" cy="1844675"/>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Arriving on time to YAC sessions and helping to set-up and pack-down activities. </a:t>
            </a:r>
          </a:p>
        </p:txBody>
      </p:sp>
      <p:sp>
        <p:nvSpPr>
          <p:cNvPr id="22" name="TextBox 22"/>
          <p:cNvSpPr txBox="1"/>
          <p:nvPr/>
        </p:nvSpPr>
        <p:spPr>
          <a:xfrm>
            <a:off x="1672488" y="6903652"/>
            <a:ext cx="6697415" cy="2463800"/>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Assisting members with activities such as archaeological tasks, challenges and crafts. </a:t>
            </a:r>
          </a:p>
        </p:txBody>
      </p:sp>
      <p:sp>
        <p:nvSpPr>
          <p:cNvPr id="23" name="TextBox 23"/>
          <p:cNvSpPr txBox="1"/>
          <p:nvPr/>
        </p:nvSpPr>
        <p:spPr>
          <a:xfrm>
            <a:off x="492876" y="2619289"/>
            <a:ext cx="726967" cy="854075"/>
          </a:xfrm>
          <a:prstGeom prst="rect">
            <a:avLst/>
          </a:prstGeom>
        </p:spPr>
        <p:txBody>
          <a:bodyPr lIns="0" tIns="0" rIns="0" bIns="0" rtlCol="0" anchor="t">
            <a:spAutoFit/>
          </a:bodyPr>
          <a:lstStyle/>
          <a:p>
            <a:pPr algn="ctr">
              <a:lnSpc>
                <a:spcPts val="7000"/>
              </a:lnSpc>
            </a:pPr>
            <a:r>
              <a:rPr lang="en-US" sz="5000" b="1">
                <a:solidFill>
                  <a:srgbClr val="0C2C47"/>
                </a:solidFill>
                <a:latin typeface="Montserrat Bold"/>
                <a:ea typeface="Montserrat Bold"/>
                <a:cs typeface="Montserrat Bold"/>
                <a:sym typeface="Montserrat Bold"/>
              </a:rPr>
              <a:t>1</a:t>
            </a:r>
          </a:p>
        </p:txBody>
      </p:sp>
      <p:grpSp>
        <p:nvGrpSpPr>
          <p:cNvPr id="24" name="Group 24"/>
          <p:cNvGrpSpPr/>
          <p:nvPr/>
        </p:nvGrpSpPr>
        <p:grpSpPr>
          <a:xfrm>
            <a:off x="9144000" y="2714539"/>
            <a:ext cx="1071650" cy="107165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3D"/>
            </a:solidFill>
          </p:spPr>
          <p:txBody>
            <a:bodyPr/>
            <a:lstStyle/>
            <a:p>
              <a:endParaRPr lang="en-GB"/>
            </a:p>
          </p:txBody>
        </p:sp>
      </p:grpSp>
      <p:sp>
        <p:nvSpPr>
          <p:cNvPr id="26" name="TextBox 26"/>
          <p:cNvSpPr txBox="1"/>
          <p:nvPr/>
        </p:nvSpPr>
        <p:spPr>
          <a:xfrm>
            <a:off x="9316341" y="2775701"/>
            <a:ext cx="726967" cy="854075"/>
          </a:xfrm>
          <a:prstGeom prst="rect">
            <a:avLst/>
          </a:prstGeom>
        </p:spPr>
        <p:txBody>
          <a:bodyPr lIns="0" tIns="0" rIns="0" bIns="0" rtlCol="0" anchor="t">
            <a:spAutoFit/>
          </a:bodyPr>
          <a:lstStyle/>
          <a:p>
            <a:pPr algn="ctr">
              <a:lnSpc>
                <a:spcPts val="7000"/>
              </a:lnSpc>
            </a:pPr>
            <a:r>
              <a:rPr lang="en-US" sz="5000" b="1">
                <a:solidFill>
                  <a:srgbClr val="0C2C47"/>
                </a:solidFill>
                <a:latin typeface="Montserrat Bold"/>
                <a:ea typeface="Montserrat Bold"/>
                <a:cs typeface="Montserrat Bold"/>
                <a:sym typeface="Montserrat Bold"/>
              </a:rPr>
              <a:t>2</a:t>
            </a:r>
          </a:p>
        </p:txBody>
      </p:sp>
      <p:grpSp>
        <p:nvGrpSpPr>
          <p:cNvPr id="27" name="Group 27"/>
          <p:cNvGrpSpPr/>
          <p:nvPr/>
        </p:nvGrpSpPr>
        <p:grpSpPr>
          <a:xfrm>
            <a:off x="194384" y="6407150"/>
            <a:ext cx="1071650" cy="1071650"/>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3D"/>
            </a:solidFill>
          </p:spPr>
          <p:txBody>
            <a:bodyPr/>
            <a:lstStyle/>
            <a:p>
              <a:endParaRPr lang="en-GB"/>
            </a:p>
          </p:txBody>
        </p:sp>
      </p:grpSp>
      <p:sp>
        <p:nvSpPr>
          <p:cNvPr id="29" name="TextBox 29"/>
          <p:cNvSpPr txBox="1"/>
          <p:nvPr/>
        </p:nvSpPr>
        <p:spPr>
          <a:xfrm>
            <a:off x="366726" y="6468313"/>
            <a:ext cx="726967" cy="854075"/>
          </a:xfrm>
          <a:prstGeom prst="rect">
            <a:avLst/>
          </a:prstGeom>
        </p:spPr>
        <p:txBody>
          <a:bodyPr lIns="0" tIns="0" rIns="0" bIns="0" rtlCol="0" anchor="t">
            <a:spAutoFit/>
          </a:bodyPr>
          <a:lstStyle/>
          <a:p>
            <a:pPr algn="ctr">
              <a:lnSpc>
                <a:spcPts val="7000"/>
              </a:lnSpc>
            </a:pPr>
            <a:r>
              <a:rPr lang="en-US" sz="5000" b="1">
                <a:solidFill>
                  <a:srgbClr val="0C2C47"/>
                </a:solidFill>
                <a:latin typeface="Montserrat Bold"/>
                <a:ea typeface="Montserrat Bold"/>
                <a:cs typeface="Montserrat Bold"/>
                <a:sym typeface="Montserrat Bold"/>
              </a:rPr>
              <a:t>3</a:t>
            </a:r>
          </a:p>
        </p:txBody>
      </p:sp>
      <p:grpSp>
        <p:nvGrpSpPr>
          <p:cNvPr id="30" name="Group 30"/>
          <p:cNvGrpSpPr/>
          <p:nvPr/>
        </p:nvGrpSpPr>
        <p:grpSpPr>
          <a:xfrm>
            <a:off x="9144000" y="6407150"/>
            <a:ext cx="1071650" cy="1071650"/>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3D"/>
            </a:solidFill>
          </p:spPr>
          <p:txBody>
            <a:bodyPr/>
            <a:lstStyle/>
            <a:p>
              <a:endParaRPr lang="en-GB"/>
            </a:p>
          </p:txBody>
        </p:sp>
      </p:grpSp>
      <p:sp>
        <p:nvSpPr>
          <p:cNvPr id="32" name="TextBox 32"/>
          <p:cNvSpPr txBox="1"/>
          <p:nvPr/>
        </p:nvSpPr>
        <p:spPr>
          <a:xfrm>
            <a:off x="9316341" y="6468313"/>
            <a:ext cx="726967" cy="854075"/>
          </a:xfrm>
          <a:prstGeom prst="rect">
            <a:avLst/>
          </a:prstGeom>
        </p:spPr>
        <p:txBody>
          <a:bodyPr lIns="0" tIns="0" rIns="0" bIns="0" rtlCol="0" anchor="t">
            <a:spAutoFit/>
          </a:bodyPr>
          <a:lstStyle/>
          <a:p>
            <a:pPr algn="ctr">
              <a:lnSpc>
                <a:spcPts val="7000"/>
              </a:lnSpc>
            </a:pPr>
            <a:r>
              <a:rPr lang="en-US" sz="5000" b="1">
                <a:solidFill>
                  <a:srgbClr val="0C2C47"/>
                </a:solidFill>
                <a:latin typeface="Montserrat Bold"/>
                <a:ea typeface="Montserrat Bold"/>
                <a:cs typeface="Montserrat Bold"/>
                <a:sym typeface="Montserrat Bold"/>
              </a:rPr>
              <a:t>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grpSp>
        <p:nvGrpSpPr>
          <p:cNvPr id="8" name="Group 8"/>
          <p:cNvGrpSpPr/>
          <p:nvPr/>
        </p:nvGrpSpPr>
        <p:grpSpPr>
          <a:xfrm>
            <a:off x="730209" y="2908368"/>
            <a:ext cx="5274400" cy="6914662"/>
            <a:chOff x="0" y="0"/>
            <a:chExt cx="817143" cy="1071262"/>
          </a:xfrm>
        </p:grpSpPr>
        <p:sp>
          <p:nvSpPr>
            <p:cNvPr id="9" name="Freeform 9"/>
            <p:cNvSpPr/>
            <p:nvPr/>
          </p:nvSpPr>
          <p:spPr>
            <a:xfrm>
              <a:off x="0" y="0"/>
              <a:ext cx="817143" cy="1071262"/>
            </a:xfrm>
            <a:custGeom>
              <a:avLst/>
              <a:gdLst/>
              <a:ahLst/>
              <a:cxnLst/>
              <a:rect l="l" t="t" r="r" b="b"/>
              <a:pathLst>
                <a:path w="817143" h="1071262">
                  <a:moveTo>
                    <a:pt x="33760" y="0"/>
                  </a:moveTo>
                  <a:lnTo>
                    <a:pt x="783383" y="0"/>
                  </a:lnTo>
                  <a:cubicBezTo>
                    <a:pt x="802028" y="0"/>
                    <a:pt x="817143" y="15115"/>
                    <a:pt x="817143" y="33760"/>
                  </a:cubicBezTo>
                  <a:lnTo>
                    <a:pt x="817143" y="1037502"/>
                  </a:lnTo>
                  <a:cubicBezTo>
                    <a:pt x="817143" y="1046456"/>
                    <a:pt x="813586" y="1055043"/>
                    <a:pt x="807255" y="1061374"/>
                  </a:cubicBezTo>
                  <a:cubicBezTo>
                    <a:pt x="800923" y="1067705"/>
                    <a:pt x="792336" y="1071262"/>
                    <a:pt x="783383" y="1071262"/>
                  </a:cubicBezTo>
                  <a:lnTo>
                    <a:pt x="33760" y="1071262"/>
                  </a:lnTo>
                  <a:cubicBezTo>
                    <a:pt x="15115" y="1071262"/>
                    <a:pt x="0" y="1056147"/>
                    <a:pt x="0" y="1037502"/>
                  </a:cubicBezTo>
                  <a:lnTo>
                    <a:pt x="0" y="33760"/>
                  </a:lnTo>
                  <a:cubicBezTo>
                    <a:pt x="0" y="24806"/>
                    <a:pt x="3557" y="16219"/>
                    <a:pt x="9888" y="9888"/>
                  </a:cubicBezTo>
                  <a:cubicBezTo>
                    <a:pt x="16219" y="3557"/>
                    <a:pt x="24806" y="0"/>
                    <a:pt x="33760" y="0"/>
                  </a:cubicBezTo>
                  <a:close/>
                </a:path>
              </a:pathLst>
            </a:custGeom>
            <a:solidFill>
              <a:srgbClr val="53BBDE"/>
            </a:solidFill>
          </p:spPr>
          <p:txBody>
            <a:bodyPr/>
            <a:lstStyle/>
            <a:p>
              <a:endParaRPr lang="en-GB"/>
            </a:p>
          </p:txBody>
        </p:sp>
      </p:grpSp>
      <p:grpSp>
        <p:nvGrpSpPr>
          <p:cNvPr id="10" name="Group 10"/>
          <p:cNvGrpSpPr/>
          <p:nvPr/>
        </p:nvGrpSpPr>
        <p:grpSpPr>
          <a:xfrm>
            <a:off x="320535" y="2558126"/>
            <a:ext cx="1071650" cy="107165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3D"/>
            </a:solidFill>
          </p:spPr>
          <p:txBody>
            <a:bodyPr/>
            <a:lstStyle/>
            <a:p>
              <a:endParaRPr lang="en-GB"/>
            </a:p>
          </p:txBody>
        </p:sp>
      </p:grpSp>
      <p:sp>
        <p:nvSpPr>
          <p:cNvPr id="12" name="TextBox 12"/>
          <p:cNvSpPr txBox="1"/>
          <p:nvPr/>
        </p:nvSpPr>
        <p:spPr>
          <a:xfrm>
            <a:off x="1082443" y="784726"/>
            <a:ext cx="9416352" cy="137477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The overall responsibilities of a YAC Young Leader are:</a:t>
            </a:r>
          </a:p>
        </p:txBody>
      </p:sp>
      <p:sp>
        <p:nvSpPr>
          <p:cNvPr id="13" name="TextBox 13"/>
          <p:cNvSpPr txBox="1"/>
          <p:nvPr/>
        </p:nvSpPr>
        <p:spPr>
          <a:xfrm>
            <a:off x="1392185" y="3287747"/>
            <a:ext cx="3866358" cy="5559425"/>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Following the instructions and guidance of the YAC Leader and communicating promptly and professionally with the YAC team. </a:t>
            </a:r>
          </a:p>
        </p:txBody>
      </p:sp>
      <p:sp>
        <p:nvSpPr>
          <p:cNvPr id="14" name="TextBox 14"/>
          <p:cNvSpPr txBox="1"/>
          <p:nvPr/>
        </p:nvSpPr>
        <p:spPr>
          <a:xfrm>
            <a:off x="492876" y="2619289"/>
            <a:ext cx="726967" cy="854075"/>
          </a:xfrm>
          <a:prstGeom prst="rect">
            <a:avLst/>
          </a:prstGeom>
        </p:spPr>
        <p:txBody>
          <a:bodyPr lIns="0" tIns="0" rIns="0" bIns="0" rtlCol="0" anchor="t">
            <a:spAutoFit/>
          </a:bodyPr>
          <a:lstStyle/>
          <a:p>
            <a:pPr algn="ctr">
              <a:lnSpc>
                <a:spcPts val="7000"/>
              </a:lnSpc>
            </a:pPr>
            <a:r>
              <a:rPr lang="en-US" sz="5000" b="1">
                <a:solidFill>
                  <a:srgbClr val="0C2C47"/>
                </a:solidFill>
                <a:latin typeface="Montserrat Bold"/>
                <a:ea typeface="Montserrat Bold"/>
                <a:cs typeface="Montserrat Bold"/>
                <a:sym typeface="Montserrat Bold"/>
              </a:rPr>
              <a:t>5</a:t>
            </a:r>
          </a:p>
        </p:txBody>
      </p:sp>
      <p:grpSp>
        <p:nvGrpSpPr>
          <p:cNvPr id="15" name="Group 15"/>
          <p:cNvGrpSpPr/>
          <p:nvPr/>
        </p:nvGrpSpPr>
        <p:grpSpPr>
          <a:xfrm>
            <a:off x="6585734" y="2908368"/>
            <a:ext cx="5274400" cy="6914662"/>
            <a:chOff x="0" y="0"/>
            <a:chExt cx="817143" cy="1071262"/>
          </a:xfrm>
        </p:grpSpPr>
        <p:sp>
          <p:nvSpPr>
            <p:cNvPr id="16" name="Freeform 16"/>
            <p:cNvSpPr/>
            <p:nvPr/>
          </p:nvSpPr>
          <p:spPr>
            <a:xfrm>
              <a:off x="0" y="0"/>
              <a:ext cx="817143" cy="1071262"/>
            </a:xfrm>
            <a:custGeom>
              <a:avLst/>
              <a:gdLst/>
              <a:ahLst/>
              <a:cxnLst/>
              <a:rect l="l" t="t" r="r" b="b"/>
              <a:pathLst>
                <a:path w="817143" h="1071262">
                  <a:moveTo>
                    <a:pt x="33760" y="0"/>
                  </a:moveTo>
                  <a:lnTo>
                    <a:pt x="783383" y="0"/>
                  </a:lnTo>
                  <a:cubicBezTo>
                    <a:pt x="802028" y="0"/>
                    <a:pt x="817143" y="15115"/>
                    <a:pt x="817143" y="33760"/>
                  </a:cubicBezTo>
                  <a:lnTo>
                    <a:pt x="817143" y="1037502"/>
                  </a:lnTo>
                  <a:cubicBezTo>
                    <a:pt x="817143" y="1046456"/>
                    <a:pt x="813586" y="1055043"/>
                    <a:pt x="807255" y="1061374"/>
                  </a:cubicBezTo>
                  <a:cubicBezTo>
                    <a:pt x="800923" y="1067705"/>
                    <a:pt x="792336" y="1071262"/>
                    <a:pt x="783383" y="1071262"/>
                  </a:cubicBezTo>
                  <a:lnTo>
                    <a:pt x="33760" y="1071262"/>
                  </a:lnTo>
                  <a:cubicBezTo>
                    <a:pt x="15115" y="1071262"/>
                    <a:pt x="0" y="1056147"/>
                    <a:pt x="0" y="1037502"/>
                  </a:cubicBezTo>
                  <a:lnTo>
                    <a:pt x="0" y="33760"/>
                  </a:lnTo>
                  <a:cubicBezTo>
                    <a:pt x="0" y="24806"/>
                    <a:pt x="3557" y="16219"/>
                    <a:pt x="9888" y="9888"/>
                  </a:cubicBezTo>
                  <a:cubicBezTo>
                    <a:pt x="16219" y="3557"/>
                    <a:pt x="24806" y="0"/>
                    <a:pt x="33760" y="0"/>
                  </a:cubicBezTo>
                  <a:close/>
                </a:path>
              </a:pathLst>
            </a:custGeom>
            <a:solidFill>
              <a:srgbClr val="53BBDE"/>
            </a:solidFill>
          </p:spPr>
          <p:txBody>
            <a:bodyPr/>
            <a:lstStyle/>
            <a:p>
              <a:endParaRPr lang="en-GB"/>
            </a:p>
          </p:txBody>
        </p:sp>
      </p:grpSp>
      <p:grpSp>
        <p:nvGrpSpPr>
          <p:cNvPr id="17" name="Group 17"/>
          <p:cNvGrpSpPr/>
          <p:nvPr/>
        </p:nvGrpSpPr>
        <p:grpSpPr>
          <a:xfrm>
            <a:off x="6176060" y="2558126"/>
            <a:ext cx="1071650" cy="107165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3D"/>
            </a:solidFill>
          </p:spPr>
          <p:txBody>
            <a:bodyPr/>
            <a:lstStyle/>
            <a:p>
              <a:endParaRPr lang="en-GB"/>
            </a:p>
          </p:txBody>
        </p:sp>
      </p:grpSp>
      <p:sp>
        <p:nvSpPr>
          <p:cNvPr id="19" name="TextBox 19"/>
          <p:cNvSpPr txBox="1"/>
          <p:nvPr/>
        </p:nvSpPr>
        <p:spPr>
          <a:xfrm>
            <a:off x="7247710" y="3287747"/>
            <a:ext cx="3866358" cy="3082925"/>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Completing a Safeguarding Induction with the YAC branch leader. </a:t>
            </a:r>
          </a:p>
        </p:txBody>
      </p:sp>
      <p:sp>
        <p:nvSpPr>
          <p:cNvPr id="20" name="TextBox 20"/>
          <p:cNvSpPr txBox="1"/>
          <p:nvPr/>
        </p:nvSpPr>
        <p:spPr>
          <a:xfrm>
            <a:off x="6348401" y="2619289"/>
            <a:ext cx="726967" cy="854075"/>
          </a:xfrm>
          <a:prstGeom prst="rect">
            <a:avLst/>
          </a:prstGeom>
        </p:spPr>
        <p:txBody>
          <a:bodyPr lIns="0" tIns="0" rIns="0" bIns="0" rtlCol="0" anchor="t">
            <a:spAutoFit/>
          </a:bodyPr>
          <a:lstStyle/>
          <a:p>
            <a:pPr algn="ctr">
              <a:lnSpc>
                <a:spcPts val="7000"/>
              </a:lnSpc>
            </a:pPr>
            <a:r>
              <a:rPr lang="en-US" sz="5000" b="1">
                <a:solidFill>
                  <a:srgbClr val="0C2C47"/>
                </a:solidFill>
                <a:latin typeface="Montserrat Bold"/>
                <a:ea typeface="Montserrat Bold"/>
                <a:cs typeface="Montserrat Bold"/>
                <a:sym typeface="Montserrat Bold"/>
              </a:rPr>
              <a:t>6</a:t>
            </a:r>
          </a:p>
        </p:txBody>
      </p:sp>
      <p:grpSp>
        <p:nvGrpSpPr>
          <p:cNvPr id="21" name="Group 21"/>
          <p:cNvGrpSpPr/>
          <p:nvPr/>
        </p:nvGrpSpPr>
        <p:grpSpPr>
          <a:xfrm>
            <a:off x="12441258" y="2908368"/>
            <a:ext cx="5274400" cy="6914662"/>
            <a:chOff x="0" y="0"/>
            <a:chExt cx="817143" cy="1071262"/>
          </a:xfrm>
        </p:grpSpPr>
        <p:sp>
          <p:nvSpPr>
            <p:cNvPr id="22" name="Freeform 22"/>
            <p:cNvSpPr/>
            <p:nvPr/>
          </p:nvSpPr>
          <p:spPr>
            <a:xfrm>
              <a:off x="0" y="0"/>
              <a:ext cx="817143" cy="1071262"/>
            </a:xfrm>
            <a:custGeom>
              <a:avLst/>
              <a:gdLst/>
              <a:ahLst/>
              <a:cxnLst/>
              <a:rect l="l" t="t" r="r" b="b"/>
              <a:pathLst>
                <a:path w="817143" h="1071262">
                  <a:moveTo>
                    <a:pt x="33760" y="0"/>
                  </a:moveTo>
                  <a:lnTo>
                    <a:pt x="783383" y="0"/>
                  </a:lnTo>
                  <a:cubicBezTo>
                    <a:pt x="802028" y="0"/>
                    <a:pt x="817143" y="15115"/>
                    <a:pt x="817143" y="33760"/>
                  </a:cubicBezTo>
                  <a:lnTo>
                    <a:pt x="817143" y="1037502"/>
                  </a:lnTo>
                  <a:cubicBezTo>
                    <a:pt x="817143" y="1046456"/>
                    <a:pt x="813586" y="1055043"/>
                    <a:pt x="807255" y="1061374"/>
                  </a:cubicBezTo>
                  <a:cubicBezTo>
                    <a:pt x="800923" y="1067705"/>
                    <a:pt x="792336" y="1071262"/>
                    <a:pt x="783383" y="1071262"/>
                  </a:cubicBezTo>
                  <a:lnTo>
                    <a:pt x="33760" y="1071262"/>
                  </a:lnTo>
                  <a:cubicBezTo>
                    <a:pt x="15115" y="1071262"/>
                    <a:pt x="0" y="1056147"/>
                    <a:pt x="0" y="1037502"/>
                  </a:cubicBezTo>
                  <a:lnTo>
                    <a:pt x="0" y="33760"/>
                  </a:lnTo>
                  <a:cubicBezTo>
                    <a:pt x="0" y="24806"/>
                    <a:pt x="3557" y="16219"/>
                    <a:pt x="9888" y="9888"/>
                  </a:cubicBezTo>
                  <a:cubicBezTo>
                    <a:pt x="16219" y="3557"/>
                    <a:pt x="24806" y="0"/>
                    <a:pt x="33760" y="0"/>
                  </a:cubicBezTo>
                  <a:close/>
                </a:path>
              </a:pathLst>
            </a:custGeom>
            <a:solidFill>
              <a:srgbClr val="53BBDE"/>
            </a:solidFill>
          </p:spPr>
          <p:txBody>
            <a:bodyPr/>
            <a:lstStyle/>
            <a:p>
              <a:endParaRPr lang="en-GB"/>
            </a:p>
          </p:txBody>
        </p:sp>
      </p:grpSp>
      <p:grpSp>
        <p:nvGrpSpPr>
          <p:cNvPr id="23" name="Group 23"/>
          <p:cNvGrpSpPr/>
          <p:nvPr/>
        </p:nvGrpSpPr>
        <p:grpSpPr>
          <a:xfrm>
            <a:off x="12031584" y="2558126"/>
            <a:ext cx="1071650" cy="1071650"/>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63D"/>
            </a:solidFill>
          </p:spPr>
          <p:txBody>
            <a:bodyPr/>
            <a:lstStyle/>
            <a:p>
              <a:endParaRPr lang="en-GB"/>
            </a:p>
          </p:txBody>
        </p:sp>
      </p:grpSp>
      <p:sp>
        <p:nvSpPr>
          <p:cNvPr id="25" name="TextBox 25"/>
          <p:cNvSpPr txBox="1"/>
          <p:nvPr/>
        </p:nvSpPr>
        <p:spPr>
          <a:xfrm>
            <a:off x="13274684" y="3287747"/>
            <a:ext cx="3866358" cy="2463800"/>
          </a:xfrm>
          <a:prstGeom prst="rect">
            <a:avLst/>
          </a:prstGeom>
        </p:spPr>
        <p:txBody>
          <a:bodyPr lIns="0" tIns="0" rIns="0" bIns="0" rtlCol="0" anchor="t">
            <a:spAutoFit/>
          </a:bodyPr>
          <a:lstStyle/>
          <a:p>
            <a:pPr algn="l">
              <a:lnSpc>
                <a:spcPts val="4900"/>
              </a:lnSpc>
            </a:pPr>
            <a:r>
              <a:rPr lang="en-US" sz="3500" b="1">
                <a:solidFill>
                  <a:srgbClr val="0C2C47"/>
                </a:solidFill>
                <a:latin typeface="Montserrat Bold"/>
                <a:ea typeface="Montserrat Bold"/>
                <a:cs typeface="Montserrat Bold"/>
                <a:sym typeface="Montserrat Bold"/>
              </a:rPr>
              <a:t>Observing the YAC Code of Conduct at all times. </a:t>
            </a:r>
          </a:p>
        </p:txBody>
      </p:sp>
      <p:sp>
        <p:nvSpPr>
          <p:cNvPr id="26" name="TextBox 26"/>
          <p:cNvSpPr txBox="1"/>
          <p:nvPr/>
        </p:nvSpPr>
        <p:spPr>
          <a:xfrm>
            <a:off x="12203925" y="2619289"/>
            <a:ext cx="726967" cy="854075"/>
          </a:xfrm>
          <a:prstGeom prst="rect">
            <a:avLst/>
          </a:prstGeom>
        </p:spPr>
        <p:txBody>
          <a:bodyPr lIns="0" tIns="0" rIns="0" bIns="0" rtlCol="0" anchor="t">
            <a:spAutoFit/>
          </a:bodyPr>
          <a:lstStyle/>
          <a:p>
            <a:pPr algn="ctr">
              <a:lnSpc>
                <a:spcPts val="7000"/>
              </a:lnSpc>
            </a:pPr>
            <a:r>
              <a:rPr lang="en-US" sz="5000" b="1">
                <a:solidFill>
                  <a:srgbClr val="0C2C47"/>
                </a:solidFill>
                <a:latin typeface="Montserrat Bold"/>
                <a:ea typeface="Montserrat Bold"/>
                <a:cs typeface="Montserrat Bold"/>
                <a:sym typeface="Montserrat Bold"/>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513858" y="2908368"/>
            <a:ext cx="5629995" cy="3410878"/>
            <a:chOff x="0" y="0"/>
            <a:chExt cx="872234" cy="528434"/>
          </a:xfrm>
        </p:grpSpPr>
        <p:sp>
          <p:nvSpPr>
            <p:cNvPr id="6" name="Freeform 6"/>
            <p:cNvSpPr/>
            <p:nvPr/>
          </p:nvSpPr>
          <p:spPr>
            <a:xfrm>
              <a:off x="0" y="0"/>
              <a:ext cx="872234" cy="528434"/>
            </a:xfrm>
            <a:custGeom>
              <a:avLst/>
              <a:gdLst/>
              <a:ahLst/>
              <a:cxnLst/>
              <a:rect l="l" t="t" r="r" b="b"/>
              <a:pathLst>
                <a:path w="872234" h="528434">
                  <a:moveTo>
                    <a:pt x="31628" y="0"/>
                  </a:moveTo>
                  <a:lnTo>
                    <a:pt x="840606" y="0"/>
                  </a:lnTo>
                  <a:cubicBezTo>
                    <a:pt x="858073" y="0"/>
                    <a:pt x="872234" y="14160"/>
                    <a:pt x="872234" y="31628"/>
                  </a:cubicBezTo>
                  <a:lnTo>
                    <a:pt x="872234" y="496806"/>
                  </a:lnTo>
                  <a:cubicBezTo>
                    <a:pt x="872234" y="514274"/>
                    <a:pt x="858073" y="528434"/>
                    <a:pt x="840606" y="528434"/>
                  </a:cubicBezTo>
                  <a:lnTo>
                    <a:pt x="31628" y="528434"/>
                  </a:lnTo>
                  <a:cubicBezTo>
                    <a:pt x="14160" y="528434"/>
                    <a:pt x="0" y="514274"/>
                    <a:pt x="0" y="496806"/>
                  </a:cubicBezTo>
                  <a:lnTo>
                    <a:pt x="0" y="31628"/>
                  </a:lnTo>
                  <a:cubicBezTo>
                    <a:pt x="0" y="14160"/>
                    <a:pt x="14160" y="0"/>
                    <a:pt x="31628" y="0"/>
                  </a:cubicBezTo>
                  <a:close/>
                </a:path>
              </a:pathLst>
            </a:custGeom>
            <a:solidFill>
              <a:srgbClr val="D3EAEA"/>
            </a:solidFill>
          </p:spPr>
          <p:txBody>
            <a:bodyPr/>
            <a:lstStyle/>
            <a:p>
              <a:endParaRPr lang="en-GB"/>
            </a:p>
          </p:txBody>
        </p:sp>
      </p:grpSp>
      <p:grpSp>
        <p:nvGrpSpPr>
          <p:cNvPr id="7" name="Group 7"/>
          <p:cNvGrpSpPr/>
          <p:nvPr/>
        </p:nvGrpSpPr>
        <p:grpSpPr>
          <a:xfrm>
            <a:off x="6360204" y="2908368"/>
            <a:ext cx="5629995" cy="3410878"/>
            <a:chOff x="0" y="0"/>
            <a:chExt cx="872234" cy="528434"/>
          </a:xfrm>
        </p:grpSpPr>
        <p:sp>
          <p:nvSpPr>
            <p:cNvPr id="8" name="Freeform 8"/>
            <p:cNvSpPr/>
            <p:nvPr/>
          </p:nvSpPr>
          <p:spPr>
            <a:xfrm>
              <a:off x="0" y="0"/>
              <a:ext cx="872234" cy="528434"/>
            </a:xfrm>
            <a:custGeom>
              <a:avLst/>
              <a:gdLst/>
              <a:ahLst/>
              <a:cxnLst/>
              <a:rect l="l" t="t" r="r" b="b"/>
              <a:pathLst>
                <a:path w="872234" h="528434">
                  <a:moveTo>
                    <a:pt x="31628" y="0"/>
                  </a:moveTo>
                  <a:lnTo>
                    <a:pt x="840606" y="0"/>
                  </a:lnTo>
                  <a:cubicBezTo>
                    <a:pt x="858073" y="0"/>
                    <a:pt x="872234" y="14160"/>
                    <a:pt x="872234" y="31628"/>
                  </a:cubicBezTo>
                  <a:lnTo>
                    <a:pt x="872234" y="496806"/>
                  </a:lnTo>
                  <a:cubicBezTo>
                    <a:pt x="872234" y="514274"/>
                    <a:pt x="858073" y="528434"/>
                    <a:pt x="840606" y="528434"/>
                  </a:cubicBezTo>
                  <a:lnTo>
                    <a:pt x="31628" y="528434"/>
                  </a:lnTo>
                  <a:cubicBezTo>
                    <a:pt x="14160" y="528434"/>
                    <a:pt x="0" y="514274"/>
                    <a:pt x="0" y="496806"/>
                  </a:cubicBezTo>
                  <a:lnTo>
                    <a:pt x="0" y="31628"/>
                  </a:lnTo>
                  <a:cubicBezTo>
                    <a:pt x="0" y="14160"/>
                    <a:pt x="14160" y="0"/>
                    <a:pt x="31628" y="0"/>
                  </a:cubicBezTo>
                  <a:close/>
                </a:path>
              </a:pathLst>
            </a:custGeom>
            <a:solidFill>
              <a:srgbClr val="53BBDE"/>
            </a:solidFill>
          </p:spPr>
          <p:txBody>
            <a:bodyPr/>
            <a:lstStyle/>
            <a:p>
              <a:endParaRPr lang="en-GB"/>
            </a:p>
          </p:txBody>
        </p:sp>
      </p:grpSp>
      <p:grpSp>
        <p:nvGrpSpPr>
          <p:cNvPr id="9" name="Group 9"/>
          <p:cNvGrpSpPr/>
          <p:nvPr/>
        </p:nvGrpSpPr>
        <p:grpSpPr>
          <a:xfrm>
            <a:off x="6360204" y="6592582"/>
            <a:ext cx="5629995" cy="3410878"/>
            <a:chOff x="0" y="0"/>
            <a:chExt cx="872234" cy="528434"/>
          </a:xfrm>
        </p:grpSpPr>
        <p:sp>
          <p:nvSpPr>
            <p:cNvPr id="10" name="Freeform 10"/>
            <p:cNvSpPr/>
            <p:nvPr/>
          </p:nvSpPr>
          <p:spPr>
            <a:xfrm>
              <a:off x="0" y="0"/>
              <a:ext cx="872234" cy="528434"/>
            </a:xfrm>
            <a:custGeom>
              <a:avLst/>
              <a:gdLst/>
              <a:ahLst/>
              <a:cxnLst/>
              <a:rect l="l" t="t" r="r" b="b"/>
              <a:pathLst>
                <a:path w="872234" h="528434">
                  <a:moveTo>
                    <a:pt x="31628" y="0"/>
                  </a:moveTo>
                  <a:lnTo>
                    <a:pt x="840606" y="0"/>
                  </a:lnTo>
                  <a:cubicBezTo>
                    <a:pt x="858073" y="0"/>
                    <a:pt x="872234" y="14160"/>
                    <a:pt x="872234" y="31628"/>
                  </a:cubicBezTo>
                  <a:lnTo>
                    <a:pt x="872234" y="496806"/>
                  </a:lnTo>
                  <a:cubicBezTo>
                    <a:pt x="872234" y="514274"/>
                    <a:pt x="858073" y="528434"/>
                    <a:pt x="840606" y="528434"/>
                  </a:cubicBezTo>
                  <a:lnTo>
                    <a:pt x="31628" y="528434"/>
                  </a:lnTo>
                  <a:cubicBezTo>
                    <a:pt x="14160" y="528434"/>
                    <a:pt x="0" y="514274"/>
                    <a:pt x="0" y="496806"/>
                  </a:cubicBezTo>
                  <a:lnTo>
                    <a:pt x="0" y="31628"/>
                  </a:lnTo>
                  <a:cubicBezTo>
                    <a:pt x="0" y="14160"/>
                    <a:pt x="14160" y="0"/>
                    <a:pt x="31628" y="0"/>
                  </a:cubicBezTo>
                  <a:close/>
                </a:path>
              </a:pathLst>
            </a:custGeom>
            <a:solidFill>
              <a:srgbClr val="D3EAEA"/>
            </a:solidFill>
          </p:spPr>
          <p:txBody>
            <a:bodyPr/>
            <a:lstStyle/>
            <a:p>
              <a:endParaRPr lang="en-GB"/>
            </a:p>
          </p:txBody>
        </p:sp>
      </p:grpSp>
      <p:grpSp>
        <p:nvGrpSpPr>
          <p:cNvPr id="11" name="Group 11"/>
          <p:cNvGrpSpPr/>
          <p:nvPr/>
        </p:nvGrpSpPr>
        <p:grpSpPr>
          <a:xfrm>
            <a:off x="513858" y="6592582"/>
            <a:ext cx="5629995" cy="3410878"/>
            <a:chOff x="0" y="0"/>
            <a:chExt cx="872234" cy="528434"/>
          </a:xfrm>
        </p:grpSpPr>
        <p:sp>
          <p:nvSpPr>
            <p:cNvPr id="12" name="Freeform 12"/>
            <p:cNvSpPr/>
            <p:nvPr/>
          </p:nvSpPr>
          <p:spPr>
            <a:xfrm>
              <a:off x="0" y="0"/>
              <a:ext cx="872234" cy="528434"/>
            </a:xfrm>
            <a:custGeom>
              <a:avLst/>
              <a:gdLst/>
              <a:ahLst/>
              <a:cxnLst/>
              <a:rect l="l" t="t" r="r" b="b"/>
              <a:pathLst>
                <a:path w="872234" h="528434">
                  <a:moveTo>
                    <a:pt x="31628" y="0"/>
                  </a:moveTo>
                  <a:lnTo>
                    <a:pt x="840606" y="0"/>
                  </a:lnTo>
                  <a:cubicBezTo>
                    <a:pt x="858073" y="0"/>
                    <a:pt x="872234" y="14160"/>
                    <a:pt x="872234" y="31628"/>
                  </a:cubicBezTo>
                  <a:lnTo>
                    <a:pt x="872234" y="496806"/>
                  </a:lnTo>
                  <a:cubicBezTo>
                    <a:pt x="872234" y="514274"/>
                    <a:pt x="858073" y="528434"/>
                    <a:pt x="840606" y="528434"/>
                  </a:cubicBezTo>
                  <a:lnTo>
                    <a:pt x="31628" y="528434"/>
                  </a:lnTo>
                  <a:cubicBezTo>
                    <a:pt x="14160" y="528434"/>
                    <a:pt x="0" y="514274"/>
                    <a:pt x="0" y="496806"/>
                  </a:cubicBezTo>
                  <a:lnTo>
                    <a:pt x="0" y="31628"/>
                  </a:lnTo>
                  <a:cubicBezTo>
                    <a:pt x="0" y="14160"/>
                    <a:pt x="14160" y="0"/>
                    <a:pt x="31628" y="0"/>
                  </a:cubicBezTo>
                  <a:close/>
                </a:path>
              </a:pathLst>
            </a:custGeom>
            <a:solidFill>
              <a:srgbClr val="53BBDE"/>
            </a:solidFill>
          </p:spPr>
          <p:txBody>
            <a:bodyPr/>
            <a:lstStyle/>
            <a:p>
              <a:endParaRPr lang="en-GB"/>
            </a:p>
          </p:txBody>
        </p:sp>
      </p:grpSp>
      <p:grpSp>
        <p:nvGrpSpPr>
          <p:cNvPr id="13" name="Group 13"/>
          <p:cNvGrpSpPr/>
          <p:nvPr/>
        </p:nvGrpSpPr>
        <p:grpSpPr>
          <a:xfrm>
            <a:off x="12206551" y="2908368"/>
            <a:ext cx="5629995" cy="3410878"/>
            <a:chOff x="0" y="0"/>
            <a:chExt cx="872234" cy="528434"/>
          </a:xfrm>
        </p:grpSpPr>
        <p:sp>
          <p:nvSpPr>
            <p:cNvPr id="14" name="Freeform 14"/>
            <p:cNvSpPr/>
            <p:nvPr/>
          </p:nvSpPr>
          <p:spPr>
            <a:xfrm>
              <a:off x="0" y="0"/>
              <a:ext cx="872234" cy="528434"/>
            </a:xfrm>
            <a:custGeom>
              <a:avLst/>
              <a:gdLst/>
              <a:ahLst/>
              <a:cxnLst/>
              <a:rect l="l" t="t" r="r" b="b"/>
              <a:pathLst>
                <a:path w="872234" h="528434">
                  <a:moveTo>
                    <a:pt x="31628" y="0"/>
                  </a:moveTo>
                  <a:lnTo>
                    <a:pt x="840606" y="0"/>
                  </a:lnTo>
                  <a:cubicBezTo>
                    <a:pt x="858073" y="0"/>
                    <a:pt x="872234" y="14160"/>
                    <a:pt x="872234" y="31628"/>
                  </a:cubicBezTo>
                  <a:lnTo>
                    <a:pt x="872234" y="496806"/>
                  </a:lnTo>
                  <a:cubicBezTo>
                    <a:pt x="872234" y="514274"/>
                    <a:pt x="858073" y="528434"/>
                    <a:pt x="840606" y="528434"/>
                  </a:cubicBezTo>
                  <a:lnTo>
                    <a:pt x="31628" y="528434"/>
                  </a:lnTo>
                  <a:cubicBezTo>
                    <a:pt x="14160" y="528434"/>
                    <a:pt x="0" y="514274"/>
                    <a:pt x="0" y="496806"/>
                  </a:cubicBezTo>
                  <a:lnTo>
                    <a:pt x="0" y="31628"/>
                  </a:lnTo>
                  <a:cubicBezTo>
                    <a:pt x="0" y="14160"/>
                    <a:pt x="14160" y="0"/>
                    <a:pt x="31628" y="0"/>
                  </a:cubicBezTo>
                  <a:close/>
                </a:path>
              </a:pathLst>
            </a:custGeom>
            <a:solidFill>
              <a:srgbClr val="D3EAEA"/>
            </a:solidFill>
          </p:spPr>
          <p:txBody>
            <a:bodyPr/>
            <a:lstStyle/>
            <a:p>
              <a:endParaRPr lang="en-GB"/>
            </a:p>
          </p:txBody>
        </p:sp>
      </p:grpSp>
      <p:grpSp>
        <p:nvGrpSpPr>
          <p:cNvPr id="15" name="Group 15"/>
          <p:cNvGrpSpPr/>
          <p:nvPr/>
        </p:nvGrpSpPr>
        <p:grpSpPr>
          <a:xfrm>
            <a:off x="12206551" y="6592582"/>
            <a:ext cx="5629995" cy="3410878"/>
            <a:chOff x="0" y="0"/>
            <a:chExt cx="872234" cy="528434"/>
          </a:xfrm>
        </p:grpSpPr>
        <p:sp>
          <p:nvSpPr>
            <p:cNvPr id="16" name="Freeform 16"/>
            <p:cNvSpPr/>
            <p:nvPr/>
          </p:nvSpPr>
          <p:spPr>
            <a:xfrm>
              <a:off x="0" y="0"/>
              <a:ext cx="872234" cy="528434"/>
            </a:xfrm>
            <a:custGeom>
              <a:avLst/>
              <a:gdLst/>
              <a:ahLst/>
              <a:cxnLst/>
              <a:rect l="l" t="t" r="r" b="b"/>
              <a:pathLst>
                <a:path w="872234" h="528434">
                  <a:moveTo>
                    <a:pt x="31628" y="0"/>
                  </a:moveTo>
                  <a:lnTo>
                    <a:pt x="840606" y="0"/>
                  </a:lnTo>
                  <a:cubicBezTo>
                    <a:pt x="858073" y="0"/>
                    <a:pt x="872234" y="14160"/>
                    <a:pt x="872234" y="31628"/>
                  </a:cubicBezTo>
                  <a:lnTo>
                    <a:pt x="872234" y="496806"/>
                  </a:lnTo>
                  <a:cubicBezTo>
                    <a:pt x="872234" y="514274"/>
                    <a:pt x="858073" y="528434"/>
                    <a:pt x="840606" y="528434"/>
                  </a:cubicBezTo>
                  <a:lnTo>
                    <a:pt x="31628" y="528434"/>
                  </a:lnTo>
                  <a:cubicBezTo>
                    <a:pt x="14160" y="528434"/>
                    <a:pt x="0" y="514274"/>
                    <a:pt x="0" y="496806"/>
                  </a:cubicBezTo>
                  <a:lnTo>
                    <a:pt x="0" y="31628"/>
                  </a:lnTo>
                  <a:cubicBezTo>
                    <a:pt x="0" y="14160"/>
                    <a:pt x="14160" y="0"/>
                    <a:pt x="31628" y="0"/>
                  </a:cubicBezTo>
                  <a:close/>
                </a:path>
              </a:pathLst>
            </a:custGeom>
            <a:solidFill>
              <a:srgbClr val="53BBDE"/>
            </a:solidFill>
          </p:spPr>
          <p:txBody>
            <a:bodyPr/>
            <a:lstStyle/>
            <a:p>
              <a:endParaRPr lang="en-GB"/>
            </a:p>
          </p:txBody>
        </p:sp>
      </p:grpSp>
      <p:sp>
        <p:nvSpPr>
          <p:cNvPr id="17" name="Freeform 17"/>
          <p:cNvSpPr/>
          <p:nvPr/>
        </p:nvSpPr>
        <p:spPr>
          <a:xfrm>
            <a:off x="2161737" y="3133568"/>
            <a:ext cx="2094272" cy="2134289"/>
          </a:xfrm>
          <a:custGeom>
            <a:avLst/>
            <a:gdLst/>
            <a:ahLst/>
            <a:cxnLst/>
            <a:rect l="l" t="t" r="r" b="b"/>
            <a:pathLst>
              <a:path w="2094272" h="2134289">
                <a:moveTo>
                  <a:pt x="0" y="0"/>
                </a:moveTo>
                <a:lnTo>
                  <a:pt x="2094271" y="0"/>
                </a:lnTo>
                <a:lnTo>
                  <a:pt x="2094271" y="2134289"/>
                </a:lnTo>
                <a:lnTo>
                  <a:pt x="0" y="213428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8" name="Freeform 18"/>
          <p:cNvSpPr/>
          <p:nvPr/>
        </p:nvSpPr>
        <p:spPr>
          <a:xfrm>
            <a:off x="8180216" y="3220939"/>
            <a:ext cx="2057268" cy="1959547"/>
          </a:xfrm>
          <a:custGeom>
            <a:avLst/>
            <a:gdLst/>
            <a:ahLst/>
            <a:cxnLst/>
            <a:rect l="l" t="t" r="r" b="b"/>
            <a:pathLst>
              <a:path w="2057268" h="1959547">
                <a:moveTo>
                  <a:pt x="0" y="0"/>
                </a:moveTo>
                <a:lnTo>
                  <a:pt x="2057267" y="0"/>
                </a:lnTo>
                <a:lnTo>
                  <a:pt x="2057267" y="1959547"/>
                </a:lnTo>
                <a:lnTo>
                  <a:pt x="0" y="195954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Freeform 19"/>
          <p:cNvSpPr/>
          <p:nvPr/>
        </p:nvSpPr>
        <p:spPr>
          <a:xfrm>
            <a:off x="2299407" y="6777414"/>
            <a:ext cx="2124651" cy="2124651"/>
          </a:xfrm>
          <a:custGeom>
            <a:avLst/>
            <a:gdLst/>
            <a:ahLst/>
            <a:cxnLst/>
            <a:rect l="l" t="t" r="r" b="b"/>
            <a:pathLst>
              <a:path w="2124651" h="2124651">
                <a:moveTo>
                  <a:pt x="0" y="0"/>
                </a:moveTo>
                <a:lnTo>
                  <a:pt x="2124651" y="0"/>
                </a:lnTo>
                <a:lnTo>
                  <a:pt x="2124651" y="2124651"/>
                </a:lnTo>
                <a:lnTo>
                  <a:pt x="0" y="212465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0" name="Freeform 20"/>
          <p:cNvSpPr/>
          <p:nvPr/>
        </p:nvSpPr>
        <p:spPr>
          <a:xfrm>
            <a:off x="8244436" y="6843092"/>
            <a:ext cx="1852896" cy="1852896"/>
          </a:xfrm>
          <a:custGeom>
            <a:avLst/>
            <a:gdLst/>
            <a:ahLst/>
            <a:cxnLst/>
            <a:rect l="l" t="t" r="r" b="b"/>
            <a:pathLst>
              <a:path w="1852896" h="1852896">
                <a:moveTo>
                  <a:pt x="0" y="0"/>
                </a:moveTo>
                <a:lnTo>
                  <a:pt x="1852896" y="0"/>
                </a:lnTo>
                <a:lnTo>
                  <a:pt x="1852896" y="1852896"/>
                </a:lnTo>
                <a:lnTo>
                  <a:pt x="0" y="1852896"/>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1" name="Freeform 21"/>
          <p:cNvSpPr/>
          <p:nvPr/>
        </p:nvSpPr>
        <p:spPr>
          <a:xfrm>
            <a:off x="14275099" y="6888892"/>
            <a:ext cx="1740548" cy="1977896"/>
          </a:xfrm>
          <a:custGeom>
            <a:avLst/>
            <a:gdLst/>
            <a:ahLst/>
            <a:cxnLst/>
            <a:rect l="l" t="t" r="r" b="b"/>
            <a:pathLst>
              <a:path w="1740548" h="1977896">
                <a:moveTo>
                  <a:pt x="0" y="0"/>
                </a:moveTo>
                <a:lnTo>
                  <a:pt x="1740548" y="0"/>
                </a:lnTo>
                <a:lnTo>
                  <a:pt x="1740548" y="1977896"/>
                </a:lnTo>
                <a:lnTo>
                  <a:pt x="0" y="1977896"/>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2" name="Freeform 22"/>
          <p:cNvSpPr/>
          <p:nvPr/>
        </p:nvSpPr>
        <p:spPr>
          <a:xfrm>
            <a:off x="13017239" y="3280055"/>
            <a:ext cx="1538163" cy="1480482"/>
          </a:xfrm>
          <a:custGeom>
            <a:avLst/>
            <a:gdLst/>
            <a:ahLst/>
            <a:cxnLst/>
            <a:rect l="l" t="t" r="r" b="b"/>
            <a:pathLst>
              <a:path w="1538163" h="1480482">
                <a:moveTo>
                  <a:pt x="0" y="0"/>
                </a:moveTo>
                <a:lnTo>
                  <a:pt x="1538163" y="0"/>
                </a:lnTo>
                <a:lnTo>
                  <a:pt x="1538163" y="1480482"/>
                </a:lnTo>
                <a:lnTo>
                  <a:pt x="0" y="1480482"/>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3" name="Freeform 23"/>
          <p:cNvSpPr/>
          <p:nvPr/>
        </p:nvSpPr>
        <p:spPr>
          <a:xfrm>
            <a:off x="14253640" y="3972707"/>
            <a:ext cx="1367018" cy="909688"/>
          </a:xfrm>
          <a:custGeom>
            <a:avLst/>
            <a:gdLst/>
            <a:ahLst/>
            <a:cxnLst/>
            <a:rect l="l" t="t" r="r" b="b"/>
            <a:pathLst>
              <a:path w="1367018" h="909688">
                <a:moveTo>
                  <a:pt x="0" y="0"/>
                </a:moveTo>
                <a:lnTo>
                  <a:pt x="1367018" y="0"/>
                </a:lnTo>
                <a:lnTo>
                  <a:pt x="1367018" y="909689"/>
                </a:lnTo>
                <a:lnTo>
                  <a:pt x="0" y="909689"/>
                </a:lnTo>
                <a:lnTo>
                  <a:pt x="0" y="0"/>
                </a:lnTo>
                <a:close/>
              </a:path>
            </a:pathLst>
          </a:custGeom>
          <a:blipFill>
            <a:blip>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4" name="Freeform 24"/>
          <p:cNvSpPr/>
          <p:nvPr/>
        </p:nvSpPr>
        <p:spPr>
          <a:xfrm>
            <a:off x="15839733" y="3259349"/>
            <a:ext cx="1582952" cy="1634015"/>
          </a:xfrm>
          <a:custGeom>
            <a:avLst/>
            <a:gdLst/>
            <a:ahLst/>
            <a:cxnLst/>
            <a:rect l="l" t="t" r="r" b="b"/>
            <a:pathLst>
              <a:path w="1582952" h="1634015">
                <a:moveTo>
                  <a:pt x="0" y="0"/>
                </a:moveTo>
                <a:lnTo>
                  <a:pt x="1582952" y="0"/>
                </a:lnTo>
                <a:lnTo>
                  <a:pt x="1582952" y="1634015"/>
                </a:lnTo>
                <a:lnTo>
                  <a:pt x="0" y="1634015"/>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25" name="TextBox 25"/>
          <p:cNvSpPr txBox="1"/>
          <p:nvPr/>
        </p:nvSpPr>
        <p:spPr>
          <a:xfrm>
            <a:off x="674458" y="5371345"/>
            <a:ext cx="5295222" cy="669925"/>
          </a:xfrm>
          <a:prstGeom prst="rect">
            <a:avLst/>
          </a:prstGeom>
        </p:spPr>
        <p:txBody>
          <a:bodyPr lIns="0" tIns="0" rIns="0" bIns="0" rtlCol="0" anchor="t">
            <a:spAutoFit/>
          </a:bodyPr>
          <a:lstStyle/>
          <a:p>
            <a:pPr algn="ctr">
              <a:lnSpc>
                <a:spcPts val="5599"/>
              </a:lnSpc>
            </a:pPr>
            <a:r>
              <a:rPr lang="en-US" sz="3999" b="1">
                <a:solidFill>
                  <a:srgbClr val="0C2C47"/>
                </a:solidFill>
                <a:latin typeface="Montserrat Bold"/>
                <a:ea typeface="Montserrat Bold"/>
                <a:cs typeface="Montserrat Bold"/>
                <a:sym typeface="Montserrat Bold"/>
              </a:rPr>
              <a:t>Working in a team</a:t>
            </a:r>
          </a:p>
        </p:txBody>
      </p:sp>
      <p:sp>
        <p:nvSpPr>
          <p:cNvPr id="26" name="TextBox 26"/>
          <p:cNvSpPr txBox="1"/>
          <p:nvPr/>
        </p:nvSpPr>
        <p:spPr>
          <a:xfrm>
            <a:off x="6854762" y="5371345"/>
            <a:ext cx="4708176" cy="669925"/>
          </a:xfrm>
          <a:prstGeom prst="rect">
            <a:avLst/>
          </a:prstGeom>
        </p:spPr>
        <p:txBody>
          <a:bodyPr lIns="0" tIns="0" rIns="0" bIns="0" rtlCol="0" anchor="t">
            <a:spAutoFit/>
          </a:bodyPr>
          <a:lstStyle/>
          <a:p>
            <a:pPr algn="ctr">
              <a:lnSpc>
                <a:spcPts val="5599"/>
              </a:lnSpc>
            </a:pPr>
            <a:r>
              <a:rPr lang="en-US" sz="3999" b="1">
                <a:solidFill>
                  <a:srgbClr val="0C2C47"/>
                </a:solidFill>
                <a:latin typeface="Montserrat Bold"/>
                <a:ea typeface="Montserrat Bold"/>
                <a:cs typeface="Montserrat Bold"/>
                <a:sym typeface="Montserrat Bold"/>
              </a:rPr>
              <a:t>Leadership skills</a:t>
            </a:r>
          </a:p>
        </p:txBody>
      </p:sp>
      <p:sp>
        <p:nvSpPr>
          <p:cNvPr id="27" name="TextBox 27"/>
          <p:cNvSpPr txBox="1"/>
          <p:nvPr/>
        </p:nvSpPr>
        <p:spPr>
          <a:xfrm>
            <a:off x="6516697" y="8854440"/>
            <a:ext cx="5327156" cy="931545"/>
          </a:xfrm>
          <a:prstGeom prst="rect">
            <a:avLst/>
          </a:prstGeom>
        </p:spPr>
        <p:txBody>
          <a:bodyPr lIns="0" tIns="0" rIns="0" bIns="0" rtlCol="0" anchor="t">
            <a:spAutoFit/>
          </a:bodyPr>
          <a:lstStyle/>
          <a:p>
            <a:pPr algn="ctr">
              <a:lnSpc>
                <a:spcPts val="3780"/>
              </a:lnSpc>
            </a:pPr>
            <a:r>
              <a:rPr lang="en-US" sz="2700" b="1">
                <a:solidFill>
                  <a:srgbClr val="0C2C47"/>
                </a:solidFill>
                <a:latin typeface="Montserrat Bold"/>
                <a:ea typeface="Montserrat Bold"/>
                <a:cs typeface="Montserrat Bold"/>
                <a:sym typeface="Montserrat Bold"/>
              </a:rPr>
              <a:t>Communicating with people of different ages and abilities</a:t>
            </a:r>
          </a:p>
        </p:txBody>
      </p:sp>
      <p:sp>
        <p:nvSpPr>
          <p:cNvPr id="28" name="TextBox 28"/>
          <p:cNvSpPr txBox="1"/>
          <p:nvPr/>
        </p:nvSpPr>
        <p:spPr>
          <a:xfrm>
            <a:off x="1028700" y="9116060"/>
            <a:ext cx="4511964" cy="669925"/>
          </a:xfrm>
          <a:prstGeom prst="rect">
            <a:avLst/>
          </a:prstGeom>
        </p:spPr>
        <p:txBody>
          <a:bodyPr lIns="0" tIns="0" rIns="0" bIns="0" rtlCol="0" anchor="t">
            <a:spAutoFit/>
          </a:bodyPr>
          <a:lstStyle/>
          <a:p>
            <a:pPr algn="ctr">
              <a:lnSpc>
                <a:spcPts val="5599"/>
              </a:lnSpc>
            </a:pPr>
            <a:r>
              <a:rPr lang="en-US" sz="3999" b="1">
                <a:solidFill>
                  <a:srgbClr val="0C2C47"/>
                </a:solidFill>
                <a:latin typeface="Montserrat Bold"/>
                <a:ea typeface="Montserrat Bold"/>
                <a:cs typeface="Montserrat Bold"/>
                <a:sym typeface="Montserrat Bold"/>
              </a:rPr>
              <a:t>Responsibility</a:t>
            </a:r>
          </a:p>
        </p:txBody>
      </p:sp>
      <p:sp>
        <p:nvSpPr>
          <p:cNvPr id="29" name="TextBox 29"/>
          <p:cNvSpPr txBox="1"/>
          <p:nvPr/>
        </p:nvSpPr>
        <p:spPr>
          <a:xfrm>
            <a:off x="12889391" y="8985250"/>
            <a:ext cx="4511964" cy="669925"/>
          </a:xfrm>
          <a:prstGeom prst="rect">
            <a:avLst/>
          </a:prstGeom>
        </p:spPr>
        <p:txBody>
          <a:bodyPr lIns="0" tIns="0" rIns="0" bIns="0" rtlCol="0" anchor="t">
            <a:spAutoFit/>
          </a:bodyPr>
          <a:lstStyle/>
          <a:p>
            <a:pPr algn="ctr">
              <a:lnSpc>
                <a:spcPts val="5599"/>
              </a:lnSpc>
            </a:pPr>
            <a:r>
              <a:rPr lang="en-US" sz="3999" b="1">
                <a:solidFill>
                  <a:srgbClr val="0C2C47"/>
                </a:solidFill>
                <a:latin typeface="Montserrat Bold"/>
                <a:ea typeface="Montserrat Bold"/>
                <a:cs typeface="Montserrat Bold"/>
                <a:sym typeface="Montserrat Bold"/>
              </a:rPr>
              <a:t>Time-keeping</a:t>
            </a:r>
          </a:p>
        </p:txBody>
      </p:sp>
      <p:sp>
        <p:nvSpPr>
          <p:cNvPr id="30" name="TextBox 30"/>
          <p:cNvSpPr txBox="1"/>
          <p:nvPr/>
        </p:nvSpPr>
        <p:spPr>
          <a:xfrm>
            <a:off x="12312231" y="5187196"/>
            <a:ext cx="5418634" cy="1047750"/>
          </a:xfrm>
          <a:prstGeom prst="rect">
            <a:avLst/>
          </a:prstGeom>
        </p:spPr>
        <p:txBody>
          <a:bodyPr lIns="0" tIns="0" rIns="0" bIns="0" rtlCol="0" anchor="t">
            <a:spAutoFit/>
          </a:bodyPr>
          <a:lstStyle/>
          <a:p>
            <a:pPr algn="ctr">
              <a:lnSpc>
                <a:spcPts val="4200"/>
              </a:lnSpc>
            </a:pPr>
            <a:r>
              <a:rPr lang="en-US" sz="3000" b="1">
                <a:solidFill>
                  <a:srgbClr val="0C2C47"/>
                </a:solidFill>
                <a:latin typeface="Montserrat Bold"/>
                <a:ea typeface="Montserrat Bold"/>
                <a:cs typeface="Montserrat Bold"/>
                <a:sym typeface="Montserrat Bold"/>
              </a:rPr>
              <a:t>Planning and running activities</a:t>
            </a:r>
          </a:p>
        </p:txBody>
      </p:sp>
      <p:grpSp>
        <p:nvGrpSpPr>
          <p:cNvPr id="31" name="Group 31"/>
          <p:cNvGrpSpPr/>
          <p:nvPr/>
        </p:nvGrpSpPr>
        <p:grpSpPr>
          <a:xfrm>
            <a:off x="760192" y="657217"/>
            <a:ext cx="10060853" cy="1696469"/>
            <a:chOff x="0" y="0"/>
            <a:chExt cx="2655635" cy="447795"/>
          </a:xfrm>
        </p:grpSpPr>
        <p:sp>
          <p:nvSpPr>
            <p:cNvPr id="32" name="Freeform 32"/>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33" name="TextBox 33"/>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sp>
        <p:nvSpPr>
          <p:cNvPr id="34" name="TextBox 34"/>
          <p:cNvSpPr txBox="1"/>
          <p:nvPr/>
        </p:nvSpPr>
        <p:spPr>
          <a:xfrm>
            <a:off x="1082443" y="784726"/>
            <a:ext cx="9416352" cy="137477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What skills will I gain as a YAC Young Leader?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9EE"/>
        </a:solidFill>
        <a:effectLst/>
      </p:bgPr>
    </p:bg>
    <p:spTree>
      <p:nvGrpSpPr>
        <p:cNvPr id="1" name=""/>
        <p:cNvGrpSpPr/>
        <p:nvPr/>
      </p:nvGrpSpPr>
      <p:grpSpPr>
        <a:xfrm>
          <a:off x="0" y="0"/>
          <a:ext cx="0" cy="0"/>
          <a:chOff x="0" y="0"/>
          <a:chExt cx="0" cy="0"/>
        </a:xfrm>
      </p:grpSpPr>
      <p:grpSp>
        <p:nvGrpSpPr>
          <p:cNvPr id="2" name="Group 2"/>
          <p:cNvGrpSpPr/>
          <p:nvPr/>
        </p:nvGrpSpPr>
        <p:grpSpPr>
          <a:xfrm>
            <a:off x="10821045" y="-55542"/>
            <a:ext cx="8232208" cy="2963910"/>
            <a:chOff x="0" y="0"/>
            <a:chExt cx="10976277" cy="3951880"/>
          </a:xfrm>
        </p:grpSpPr>
        <p:sp>
          <p:nvSpPr>
            <p:cNvPr id="3" name="Freeform 3"/>
            <p:cNvSpPr/>
            <p:nvPr/>
          </p:nvSpPr>
          <p:spPr>
            <a:xfrm>
              <a:off x="0" y="0"/>
              <a:ext cx="4849451" cy="3754971"/>
            </a:xfrm>
            <a:custGeom>
              <a:avLst/>
              <a:gdLst/>
              <a:ahLst/>
              <a:cxnLst/>
              <a:rect l="l" t="t" r="r" b="b"/>
              <a:pathLst>
                <a:path w="4849451" h="3754971">
                  <a:moveTo>
                    <a:pt x="0" y="0"/>
                  </a:moveTo>
                  <a:lnTo>
                    <a:pt x="4849451" y="0"/>
                  </a:lnTo>
                  <a:lnTo>
                    <a:pt x="4849451" y="3754971"/>
                  </a:lnTo>
                  <a:lnTo>
                    <a:pt x="0" y="375497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4804338" y="100242"/>
              <a:ext cx="6171939" cy="3851638"/>
            </a:xfrm>
            <a:custGeom>
              <a:avLst/>
              <a:gdLst/>
              <a:ahLst/>
              <a:cxnLst/>
              <a:rect l="l" t="t" r="r" b="b"/>
              <a:pathLst>
                <a:path w="6171939" h="3851638">
                  <a:moveTo>
                    <a:pt x="0" y="0"/>
                  </a:moveTo>
                  <a:lnTo>
                    <a:pt x="6171939" y="0"/>
                  </a:lnTo>
                  <a:lnTo>
                    <a:pt x="6171939" y="3851638"/>
                  </a:lnTo>
                  <a:lnTo>
                    <a:pt x="0" y="3851638"/>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grpSp>
      <p:grpSp>
        <p:nvGrpSpPr>
          <p:cNvPr id="5" name="Group 5"/>
          <p:cNvGrpSpPr/>
          <p:nvPr/>
        </p:nvGrpSpPr>
        <p:grpSpPr>
          <a:xfrm>
            <a:off x="760192" y="657217"/>
            <a:ext cx="10060853" cy="1696469"/>
            <a:chOff x="0" y="0"/>
            <a:chExt cx="2655635" cy="447795"/>
          </a:xfrm>
        </p:grpSpPr>
        <p:sp>
          <p:nvSpPr>
            <p:cNvPr id="6" name="Freeform 6"/>
            <p:cNvSpPr/>
            <p:nvPr/>
          </p:nvSpPr>
          <p:spPr>
            <a:xfrm>
              <a:off x="0" y="0"/>
              <a:ext cx="2655636" cy="447795"/>
            </a:xfrm>
            <a:custGeom>
              <a:avLst/>
              <a:gdLst/>
              <a:ahLst/>
              <a:cxnLst/>
              <a:rect l="l" t="t" r="r" b="b"/>
              <a:pathLst>
                <a:path w="2655636" h="447795">
                  <a:moveTo>
                    <a:pt x="10004" y="0"/>
                  </a:moveTo>
                  <a:lnTo>
                    <a:pt x="2645632" y="0"/>
                  </a:lnTo>
                  <a:cubicBezTo>
                    <a:pt x="2651157" y="0"/>
                    <a:pt x="2655636" y="4479"/>
                    <a:pt x="2655636" y="10004"/>
                  </a:cubicBezTo>
                  <a:lnTo>
                    <a:pt x="2655636" y="437792"/>
                  </a:lnTo>
                  <a:cubicBezTo>
                    <a:pt x="2655636" y="443317"/>
                    <a:pt x="2651157" y="447795"/>
                    <a:pt x="2645632" y="447795"/>
                  </a:cubicBezTo>
                  <a:lnTo>
                    <a:pt x="10004" y="447795"/>
                  </a:lnTo>
                  <a:cubicBezTo>
                    <a:pt x="7350" y="447795"/>
                    <a:pt x="4806" y="446741"/>
                    <a:pt x="2930" y="444865"/>
                  </a:cubicBezTo>
                  <a:cubicBezTo>
                    <a:pt x="1054" y="442989"/>
                    <a:pt x="0" y="440445"/>
                    <a:pt x="0" y="437792"/>
                  </a:cubicBezTo>
                  <a:lnTo>
                    <a:pt x="0" y="10004"/>
                  </a:lnTo>
                  <a:cubicBezTo>
                    <a:pt x="0" y="4479"/>
                    <a:pt x="4479" y="0"/>
                    <a:pt x="10004" y="0"/>
                  </a:cubicBezTo>
                  <a:close/>
                </a:path>
              </a:pathLst>
            </a:custGeom>
            <a:solidFill>
              <a:srgbClr val="FFC63D"/>
            </a:solidFill>
          </p:spPr>
          <p:txBody>
            <a:bodyPr/>
            <a:lstStyle/>
            <a:p>
              <a:endParaRPr lang="en-GB"/>
            </a:p>
          </p:txBody>
        </p:sp>
        <p:sp>
          <p:nvSpPr>
            <p:cNvPr id="7" name="TextBox 7"/>
            <p:cNvSpPr txBox="1"/>
            <p:nvPr/>
          </p:nvSpPr>
          <p:spPr>
            <a:xfrm>
              <a:off x="0" y="-9525"/>
              <a:ext cx="2655635" cy="457320"/>
            </a:xfrm>
            <a:prstGeom prst="rect">
              <a:avLst/>
            </a:prstGeom>
          </p:spPr>
          <p:txBody>
            <a:bodyPr lIns="50800" tIns="50800" rIns="50800" bIns="50800" rtlCol="0" anchor="ctr"/>
            <a:lstStyle/>
            <a:p>
              <a:pPr algn="ctr">
                <a:lnSpc>
                  <a:spcPts val="1324"/>
                </a:lnSpc>
              </a:pPr>
              <a:endParaRPr/>
            </a:p>
          </p:txBody>
        </p:sp>
      </p:grpSp>
      <p:grpSp>
        <p:nvGrpSpPr>
          <p:cNvPr id="8" name="Group 8"/>
          <p:cNvGrpSpPr/>
          <p:nvPr/>
        </p:nvGrpSpPr>
        <p:grpSpPr>
          <a:xfrm>
            <a:off x="730209" y="2908368"/>
            <a:ext cx="8301670" cy="3298757"/>
            <a:chOff x="0" y="0"/>
            <a:chExt cx="1286146" cy="511064"/>
          </a:xfrm>
        </p:grpSpPr>
        <p:sp>
          <p:nvSpPr>
            <p:cNvPr id="9" name="Freeform 9"/>
            <p:cNvSpPr/>
            <p:nvPr/>
          </p:nvSpPr>
          <p:spPr>
            <a:xfrm>
              <a:off x="0" y="0"/>
              <a:ext cx="1286146" cy="511064"/>
            </a:xfrm>
            <a:custGeom>
              <a:avLst/>
              <a:gdLst/>
              <a:ahLst/>
              <a:cxnLst/>
              <a:rect l="l" t="t" r="r" b="b"/>
              <a:pathLst>
                <a:path w="1286146" h="511064">
                  <a:moveTo>
                    <a:pt x="21449" y="0"/>
                  </a:moveTo>
                  <a:lnTo>
                    <a:pt x="1264697" y="0"/>
                  </a:lnTo>
                  <a:cubicBezTo>
                    <a:pt x="1276543" y="0"/>
                    <a:pt x="1286146" y="9603"/>
                    <a:pt x="1286146" y="21449"/>
                  </a:cubicBezTo>
                  <a:lnTo>
                    <a:pt x="1286146" y="489615"/>
                  </a:lnTo>
                  <a:cubicBezTo>
                    <a:pt x="1286146" y="501461"/>
                    <a:pt x="1276543" y="511064"/>
                    <a:pt x="1264697" y="511064"/>
                  </a:cubicBezTo>
                  <a:lnTo>
                    <a:pt x="21449" y="511064"/>
                  </a:lnTo>
                  <a:cubicBezTo>
                    <a:pt x="9603" y="511064"/>
                    <a:pt x="0" y="501461"/>
                    <a:pt x="0" y="489615"/>
                  </a:cubicBezTo>
                  <a:lnTo>
                    <a:pt x="0" y="21449"/>
                  </a:lnTo>
                  <a:cubicBezTo>
                    <a:pt x="0" y="9603"/>
                    <a:pt x="9603" y="0"/>
                    <a:pt x="21449" y="0"/>
                  </a:cubicBezTo>
                  <a:close/>
                </a:path>
              </a:pathLst>
            </a:custGeom>
            <a:solidFill>
              <a:srgbClr val="D3EAEA"/>
            </a:solidFill>
          </p:spPr>
          <p:txBody>
            <a:bodyPr/>
            <a:lstStyle/>
            <a:p>
              <a:endParaRPr lang="en-GB"/>
            </a:p>
          </p:txBody>
        </p:sp>
      </p:grpSp>
      <p:grpSp>
        <p:nvGrpSpPr>
          <p:cNvPr id="10" name="Group 10"/>
          <p:cNvGrpSpPr/>
          <p:nvPr/>
        </p:nvGrpSpPr>
        <p:grpSpPr>
          <a:xfrm>
            <a:off x="9347751" y="2908368"/>
            <a:ext cx="8301670" cy="3298757"/>
            <a:chOff x="0" y="0"/>
            <a:chExt cx="1286146" cy="511064"/>
          </a:xfrm>
        </p:grpSpPr>
        <p:sp>
          <p:nvSpPr>
            <p:cNvPr id="11" name="Freeform 11"/>
            <p:cNvSpPr/>
            <p:nvPr/>
          </p:nvSpPr>
          <p:spPr>
            <a:xfrm>
              <a:off x="0" y="0"/>
              <a:ext cx="1286146" cy="511064"/>
            </a:xfrm>
            <a:custGeom>
              <a:avLst/>
              <a:gdLst/>
              <a:ahLst/>
              <a:cxnLst/>
              <a:rect l="l" t="t" r="r" b="b"/>
              <a:pathLst>
                <a:path w="1286146" h="511064">
                  <a:moveTo>
                    <a:pt x="21449" y="0"/>
                  </a:moveTo>
                  <a:lnTo>
                    <a:pt x="1264697" y="0"/>
                  </a:lnTo>
                  <a:cubicBezTo>
                    <a:pt x="1276543" y="0"/>
                    <a:pt x="1286146" y="9603"/>
                    <a:pt x="1286146" y="21449"/>
                  </a:cubicBezTo>
                  <a:lnTo>
                    <a:pt x="1286146" y="489615"/>
                  </a:lnTo>
                  <a:cubicBezTo>
                    <a:pt x="1286146" y="501461"/>
                    <a:pt x="1276543" y="511064"/>
                    <a:pt x="1264697" y="511064"/>
                  </a:cubicBezTo>
                  <a:lnTo>
                    <a:pt x="21449" y="511064"/>
                  </a:lnTo>
                  <a:cubicBezTo>
                    <a:pt x="9603" y="511064"/>
                    <a:pt x="0" y="501461"/>
                    <a:pt x="0" y="489615"/>
                  </a:cubicBezTo>
                  <a:lnTo>
                    <a:pt x="0" y="21449"/>
                  </a:lnTo>
                  <a:cubicBezTo>
                    <a:pt x="0" y="9603"/>
                    <a:pt x="9603" y="0"/>
                    <a:pt x="21449" y="0"/>
                  </a:cubicBezTo>
                  <a:close/>
                </a:path>
              </a:pathLst>
            </a:custGeom>
            <a:solidFill>
              <a:srgbClr val="53BBDE"/>
            </a:solidFill>
          </p:spPr>
          <p:txBody>
            <a:bodyPr/>
            <a:lstStyle/>
            <a:p>
              <a:endParaRPr lang="en-GB"/>
            </a:p>
          </p:txBody>
        </p:sp>
      </p:grpSp>
      <p:grpSp>
        <p:nvGrpSpPr>
          <p:cNvPr id="12" name="Group 12"/>
          <p:cNvGrpSpPr/>
          <p:nvPr/>
        </p:nvGrpSpPr>
        <p:grpSpPr>
          <a:xfrm>
            <a:off x="9347751" y="6524273"/>
            <a:ext cx="8301670" cy="3298757"/>
            <a:chOff x="0" y="0"/>
            <a:chExt cx="1286146" cy="511064"/>
          </a:xfrm>
        </p:grpSpPr>
        <p:sp>
          <p:nvSpPr>
            <p:cNvPr id="13" name="Freeform 13"/>
            <p:cNvSpPr/>
            <p:nvPr/>
          </p:nvSpPr>
          <p:spPr>
            <a:xfrm>
              <a:off x="0" y="0"/>
              <a:ext cx="1286146" cy="511064"/>
            </a:xfrm>
            <a:custGeom>
              <a:avLst/>
              <a:gdLst/>
              <a:ahLst/>
              <a:cxnLst/>
              <a:rect l="l" t="t" r="r" b="b"/>
              <a:pathLst>
                <a:path w="1286146" h="511064">
                  <a:moveTo>
                    <a:pt x="21449" y="0"/>
                  </a:moveTo>
                  <a:lnTo>
                    <a:pt x="1264697" y="0"/>
                  </a:lnTo>
                  <a:cubicBezTo>
                    <a:pt x="1276543" y="0"/>
                    <a:pt x="1286146" y="9603"/>
                    <a:pt x="1286146" y="21449"/>
                  </a:cubicBezTo>
                  <a:lnTo>
                    <a:pt x="1286146" y="489615"/>
                  </a:lnTo>
                  <a:cubicBezTo>
                    <a:pt x="1286146" y="501461"/>
                    <a:pt x="1276543" y="511064"/>
                    <a:pt x="1264697" y="511064"/>
                  </a:cubicBezTo>
                  <a:lnTo>
                    <a:pt x="21449" y="511064"/>
                  </a:lnTo>
                  <a:cubicBezTo>
                    <a:pt x="9603" y="511064"/>
                    <a:pt x="0" y="501461"/>
                    <a:pt x="0" y="489615"/>
                  </a:cubicBezTo>
                  <a:lnTo>
                    <a:pt x="0" y="21449"/>
                  </a:lnTo>
                  <a:cubicBezTo>
                    <a:pt x="0" y="9603"/>
                    <a:pt x="9603" y="0"/>
                    <a:pt x="21449" y="0"/>
                  </a:cubicBezTo>
                  <a:close/>
                </a:path>
              </a:pathLst>
            </a:custGeom>
            <a:solidFill>
              <a:srgbClr val="D3EAEA"/>
            </a:solidFill>
          </p:spPr>
          <p:txBody>
            <a:bodyPr/>
            <a:lstStyle/>
            <a:p>
              <a:endParaRPr lang="en-GB"/>
            </a:p>
          </p:txBody>
        </p:sp>
      </p:grpSp>
      <p:grpSp>
        <p:nvGrpSpPr>
          <p:cNvPr id="14" name="Group 14"/>
          <p:cNvGrpSpPr/>
          <p:nvPr/>
        </p:nvGrpSpPr>
        <p:grpSpPr>
          <a:xfrm>
            <a:off x="730209" y="6524273"/>
            <a:ext cx="8301670" cy="3298757"/>
            <a:chOff x="0" y="0"/>
            <a:chExt cx="1286146" cy="511064"/>
          </a:xfrm>
        </p:grpSpPr>
        <p:sp>
          <p:nvSpPr>
            <p:cNvPr id="15" name="Freeform 15"/>
            <p:cNvSpPr/>
            <p:nvPr/>
          </p:nvSpPr>
          <p:spPr>
            <a:xfrm>
              <a:off x="0" y="0"/>
              <a:ext cx="1286146" cy="511064"/>
            </a:xfrm>
            <a:custGeom>
              <a:avLst/>
              <a:gdLst/>
              <a:ahLst/>
              <a:cxnLst/>
              <a:rect l="l" t="t" r="r" b="b"/>
              <a:pathLst>
                <a:path w="1286146" h="511064">
                  <a:moveTo>
                    <a:pt x="21449" y="0"/>
                  </a:moveTo>
                  <a:lnTo>
                    <a:pt x="1264697" y="0"/>
                  </a:lnTo>
                  <a:cubicBezTo>
                    <a:pt x="1276543" y="0"/>
                    <a:pt x="1286146" y="9603"/>
                    <a:pt x="1286146" y="21449"/>
                  </a:cubicBezTo>
                  <a:lnTo>
                    <a:pt x="1286146" y="489615"/>
                  </a:lnTo>
                  <a:cubicBezTo>
                    <a:pt x="1286146" y="501461"/>
                    <a:pt x="1276543" y="511064"/>
                    <a:pt x="1264697" y="511064"/>
                  </a:cubicBezTo>
                  <a:lnTo>
                    <a:pt x="21449" y="511064"/>
                  </a:lnTo>
                  <a:cubicBezTo>
                    <a:pt x="9603" y="511064"/>
                    <a:pt x="0" y="501461"/>
                    <a:pt x="0" y="489615"/>
                  </a:cubicBezTo>
                  <a:lnTo>
                    <a:pt x="0" y="21449"/>
                  </a:lnTo>
                  <a:cubicBezTo>
                    <a:pt x="0" y="9603"/>
                    <a:pt x="9603" y="0"/>
                    <a:pt x="21449" y="0"/>
                  </a:cubicBezTo>
                  <a:close/>
                </a:path>
              </a:pathLst>
            </a:custGeom>
            <a:solidFill>
              <a:srgbClr val="53BBDE"/>
            </a:solidFill>
          </p:spPr>
          <p:txBody>
            <a:bodyPr/>
            <a:lstStyle/>
            <a:p>
              <a:endParaRPr lang="en-GB"/>
            </a:p>
          </p:txBody>
        </p:sp>
      </p:grpSp>
      <p:sp>
        <p:nvSpPr>
          <p:cNvPr id="16" name="Freeform 16"/>
          <p:cNvSpPr/>
          <p:nvPr/>
        </p:nvSpPr>
        <p:spPr>
          <a:xfrm>
            <a:off x="14656940" y="3363947"/>
            <a:ext cx="2312186" cy="2312186"/>
          </a:xfrm>
          <a:custGeom>
            <a:avLst/>
            <a:gdLst/>
            <a:ahLst/>
            <a:cxnLst/>
            <a:rect l="l" t="t" r="r" b="b"/>
            <a:pathLst>
              <a:path w="2312186" h="2312186">
                <a:moveTo>
                  <a:pt x="0" y="0"/>
                </a:moveTo>
                <a:lnTo>
                  <a:pt x="2312186" y="0"/>
                </a:lnTo>
                <a:lnTo>
                  <a:pt x="2312186" y="2312185"/>
                </a:lnTo>
                <a:lnTo>
                  <a:pt x="0" y="231218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7" name="Freeform 17"/>
          <p:cNvSpPr/>
          <p:nvPr/>
        </p:nvSpPr>
        <p:spPr>
          <a:xfrm>
            <a:off x="5740583" y="3590645"/>
            <a:ext cx="2841465" cy="2163065"/>
          </a:xfrm>
          <a:custGeom>
            <a:avLst/>
            <a:gdLst/>
            <a:ahLst/>
            <a:cxnLst/>
            <a:rect l="l" t="t" r="r" b="b"/>
            <a:pathLst>
              <a:path w="2841465" h="2163065">
                <a:moveTo>
                  <a:pt x="0" y="0"/>
                </a:moveTo>
                <a:lnTo>
                  <a:pt x="2841465" y="0"/>
                </a:lnTo>
                <a:lnTo>
                  <a:pt x="2841465" y="2163065"/>
                </a:lnTo>
                <a:lnTo>
                  <a:pt x="0" y="216306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8" name="Freeform 18"/>
          <p:cNvSpPr/>
          <p:nvPr/>
        </p:nvSpPr>
        <p:spPr>
          <a:xfrm>
            <a:off x="5945885" y="6909225"/>
            <a:ext cx="2430860" cy="2528853"/>
          </a:xfrm>
          <a:custGeom>
            <a:avLst/>
            <a:gdLst/>
            <a:ahLst/>
            <a:cxnLst/>
            <a:rect l="l" t="t" r="r" b="b"/>
            <a:pathLst>
              <a:path w="2430860" h="2528853">
                <a:moveTo>
                  <a:pt x="0" y="0"/>
                </a:moveTo>
                <a:lnTo>
                  <a:pt x="2430861" y="0"/>
                </a:lnTo>
                <a:lnTo>
                  <a:pt x="2430861" y="2528853"/>
                </a:lnTo>
                <a:lnTo>
                  <a:pt x="0" y="252885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9" name="TextBox 19"/>
          <p:cNvSpPr txBox="1"/>
          <p:nvPr/>
        </p:nvSpPr>
        <p:spPr>
          <a:xfrm>
            <a:off x="10215650" y="7222739"/>
            <a:ext cx="6753476" cy="66992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Archaeology!</a:t>
            </a:r>
          </a:p>
        </p:txBody>
      </p:sp>
      <p:sp>
        <p:nvSpPr>
          <p:cNvPr id="20" name="Freeform 20"/>
          <p:cNvSpPr/>
          <p:nvPr/>
        </p:nvSpPr>
        <p:spPr>
          <a:xfrm>
            <a:off x="14473655" y="6859777"/>
            <a:ext cx="2678755" cy="2578302"/>
          </a:xfrm>
          <a:custGeom>
            <a:avLst/>
            <a:gdLst/>
            <a:ahLst/>
            <a:cxnLst/>
            <a:rect l="l" t="t" r="r" b="b"/>
            <a:pathLst>
              <a:path w="2678755" h="2578302">
                <a:moveTo>
                  <a:pt x="0" y="0"/>
                </a:moveTo>
                <a:lnTo>
                  <a:pt x="2678755" y="0"/>
                </a:lnTo>
                <a:lnTo>
                  <a:pt x="2678755" y="2578301"/>
                </a:lnTo>
                <a:lnTo>
                  <a:pt x="0" y="257830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1" name="TextBox 21"/>
          <p:cNvSpPr txBox="1"/>
          <p:nvPr/>
        </p:nvSpPr>
        <p:spPr>
          <a:xfrm>
            <a:off x="1082443" y="784726"/>
            <a:ext cx="9416352" cy="137477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What knowledge will I gain as a YAC Young Leader?</a:t>
            </a:r>
          </a:p>
        </p:txBody>
      </p:sp>
      <p:sp>
        <p:nvSpPr>
          <p:cNvPr id="22" name="TextBox 22"/>
          <p:cNvSpPr txBox="1"/>
          <p:nvPr/>
        </p:nvSpPr>
        <p:spPr>
          <a:xfrm>
            <a:off x="1392185" y="3297272"/>
            <a:ext cx="3922418" cy="137477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Working with young people</a:t>
            </a:r>
          </a:p>
        </p:txBody>
      </p:sp>
      <p:sp>
        <p:nvSpPr>
          <p:cNvPr id="23" name="TextBox 23"/>
          <p:cNvSpPr txBox="1"/>
          <p:nvPr/>
        </p:nvSpPr>
        <p:spPr>
          <a:xfrm>
            <a:off x="10498794" y="3406689"/>
            <a:ext cx="2999792" cy="137477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Health and safety</a:t>
            </a:r>
          </a:p>
        </p:txBody>
      </p:sp>
      <p:sp>
        <p:nvSpPr>
          <p:cNvPr id="24" name="TextBox 24"/>
          <p:cNvSpPr txBox="1"/>
          <p:nvPr/>
        </p:nvSpPr>
        <p:spPr>
          <a:xfrm>
            <a:off x="1280064" y="6913177"/>
            <a:ext cx="4483024" cy="1374775"/>
          </a:xfrm>
          <a:prstGeom prst="rect">
            <a:avLst/>
          </a:prstGeom>
        </p:spPr>
        <p:txBody>
          <a:bodyPr lIns="0" tIns="0" rIns="0" bIns="0" rtlCol="0" anchor="t">
            <a:spAutoFit/>
          </a:bodyPr>
          <a:lstStyle/>
          <a:p>
            <a:pPr algn="l">
              <a:lnSpc>
                <a:spcPts val="5599"/>
              </a:lnSpc>
            </a:pPr>
            <a:r>
              <a:rPr lang="en-US" sz="3999" b="1">
                <a:solidFill>
                  <a:srgbClr val="0C2C47"/>
                </a:solidFill>
                <a:latin typeface="Montserrat Bold"/>
                <a:ea typeface="Montserrat Bold"/>
                <a:cs typeface="Montserrat Bold"/>
                <a:sym typeface="Montserrat Bold"/>
              </a:rPr>
              <a:t>Safeguarding children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1928</Words>
  <Application>Microsoft Office PowerPoint</Application>
  <PresentationFormat>Custom</PresentationFormat>
  <Paragraphs>149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Montserrat</vt:lpstr>
      <vt:lpstr>Calibri</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YLP introductory presentation</dc:title>
  <cp:lastModifiedBy>Rachel Bishop</cp:lastModifiedBy>
  <cp:revision>2</cp:revision>
  <dcterms:created xsi:type="dcterms:W3CDTF">2006-08-16T00:00:00Z</dcterms:created>
  <dcterms:modified xsi:type="dcterms:W3CDTF">2026-07-07T13:52:57Z</dcterms:modified>
  <dc:identifier>DAHNlJQ7HUw</dc:identifier>
</cp:coreProperties>
</file>