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5" r:id="rId4"/>
    <p:sldId id="284" r:id="rId5"/>
    <p:sldId id="28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77" y="1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41E7F-0241-4A60-BAF5-456D39703A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3478E53-87C7-406C-B9A2-B7E3CBB216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4B052A8-C977-453A-AB5F-797355F05B19}"/>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5" name="Footer Placeholder 4">
            <a:extLst>
              <a:ext uri="{FF2B5EF4-FFF2-40B4-BE49-F238E27FC236}">
                <a16:creationId xmlns:a16="http://schemas.microsoft.com/office/drawing/2014/main" id="{D28CE462-AE81-42B9-889A-67C07086A9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749C44-BA97-4354-BE6E-0B3236A28D92}"/>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344327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8FF94-E1D3-4DC1-93C1-CEE933EC40F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3A0903-CFE3-4573-A8A3-55DC2820F0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5B3F9A-0166-4E14-B7DD-B3340FBEBF78}"/>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5" name="Footer Placeholder 4">
            <a:extLst>
              <a:ext uri="{FF2B5EF4-FFF2-40B4-BE49-F238E27FC236}">
                <a16:creationId xmlns:a16="http://schemas.microsoft.com/office/drawing/2014/main" id="{7E0B8B10-0B27-468B-8A83-0A81494099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841B06-9B45-41E7-81C1-143AEE8A4A47}"/>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3220550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0A4C19-9C58-4553-8C61-15440C0645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D58BA2-A398-4C85-9401-5609204E1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97424C-47B0-4127-96D2-F8D41DEC1555}"/>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5" name="Footer Placeholder 4">
            <a:extLst>
              <a:ext uri="{FF2B5EF4-FFF2-40B4-BE49-F238E27FC236}">
                <a16:creationId xmlns:a16="http://schemas.microsoft.com/office/drawing/2014/main" id="{3B5FAB27-D524-4311-AD5B-B415E69553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6DC71F-0693-482F-8D83-3EA1B17E8318}"/>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291557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C2D27-E5F3-4CDF-84F3-41E6623F97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47A4BA-E15D-40F5-831A-3981E09E38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641D8E-0265-46D8-9F8C-5EEB61693023}"/>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5" name="Footer Placeholder 4">
            <a:extLst>
              <a:ext uri="{FF2B5EF4-FFF2-40B4-BE49-F238E27FC236}">
                <a16:creationId xmlns:a16="http://schemas.microsoft.com/office/drawing/2014/main" id="{6827E429-DCC8-48DA-8FD9-9522144FF7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3B36D8-E248-4A33-9594-9612C343F242}"/>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1021124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68A05-CE08-4253-AC00-20CE78EF35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3193335-BE47-4FE9-8578-BD6871A8AD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E1E5B4-8C2C-4A6E-9248-114A752099A1}"/>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5" name="Footer Placeholder 4">
            <a:extLst>
              <a:ext uri="{FF2B5EF4-FFF2-40B4-BE49-F238E27FC236}">
                <a16:creationId xmlns:a16="http://schemas.microsoft.com/office/drawing/2014/main" id="{6D40BAEC-CCF4-4D40-B2A0-B1C915F012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3EFD0A-4499-4F98-8EE7-24331CA9F9EF}"/>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2912058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C66EA-D8E8-4560-AB50-7F326D1B0E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B6148A-0C8E-4161-A268-4724CDED18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B900D33-8F13-4698-91F1-EF1BA04C6D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34C8CC2-06AC-4CE7-B35B-FB8B2F2514D8}"/>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6" name="Footer Placeholder 5">
            <a:extLst>
              <a:ext uri="{FF2B5EF4-FFF2-40B4-BE49-F238E27FC236}">
                <a16:creationId xmlns:a16="http://schemas.microsoft.com/office/drawing/2014/main" id="{23DF2813-10FE-4419-ACF3-F7B916794E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E6794B-B2B6-4E85-8929-D6E451D77C57}"/>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2939987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FBA05-53F1-48BD-965F-45008DA98CE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91831C9-0CDD-4DDE-ABA3-DF361B3B2D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0AF100-1B37-432C-B7FE-F4BD7A6CD5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E5AD851-C574-4E7F-8023-E9A3E99079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45E98-8293-4618-9A9B-2F5E1DA3D2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76B723A-4093-405E-9DD4-CB8D4B6335CE}"/>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8" name="Footer Placeholder 7">
            <a:extLst>
              <a:ext uri="{FF2B5EF4-FFF2-40B4-BE49-F238E27FC236}">
                <a16:creationId xmlns:a16="http://schemas.microsoft.com/office/drawing/2014/main" id="{05363585-7BED-45EB-A03D-AA5501057C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B88AEB-EAEE-4737-8341-D96CA9393846}"/>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776486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E4A9E-1607-44CA-A35D-F76BAFF35DD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67740B0-A40F-4BE4-BBC1-574D509B2C79}"/>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4" name="Footer Placeholder 3">
            <a:extLst>
              <a:ext uri="{FF2B5EF4-FFF2-40B4-BE49-F238E27FC236}">
                <a16:creationId xmlns:a16="http://schemas.microsoft.com/office/drawing/2014/main" id="{03E8FE7E-177A-41A5-8DF3-AE5CB2FBBF9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7148C40-6CC5-4396-9FAF-4CC7C1A97B01}"/>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694972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9D66AF-CB1A-4F4A-9E71-1D6C2D32652F}"/>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3" name="Footer Placeholder 2">
            <a:extLst>
              <a:ext uri="{FF2B5EF4-FFF2-40B4-BE49-F238E27FC236}">
                <a16:creationId xmlns:a16="http://schemas.microsoft.com/office/drawing/2014/main" id="{AC080444-DE2C-418D-B6A7-030FF4B6354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BDB8B0E-CA15-4C00-A093-D1C56F76DD74}"/>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1008852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89D96-4FB1-4616-BB80-B05D557F69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0161E7-2CFE-4CE7-8617-EE847A9B50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4367A6-A5BD-40FD-B273-6AD5780661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46E4B9-97DD-4136-A455-621477C49F8F}"/>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6" name="Footer Placeholder 5">
            <a:extLst>
              <a:ext uri="{FF2B5EF4-FFF2-40B4-BE49-F238E27FC236}">
                <a16:creationId xmlns:a16="http://schemas.microsoft.com/office/drawing/2014/main" id="{0B8BCC15-D25B-4E1C-9BA2-71BE814B71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F9F34C-72A5-4D30-A66B-CC9E4D262583}"/>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2147327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DDA1F-01D0-48FD-A928-251C942BCD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B27596A-E483-4E4F-81F1-C2E47F1BB4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1AA67D68-BE1E-4E0A-A9B1-141E9C4C34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10683F-4487-41C3-886E-7BDFB70D5DD5}"/>
              </a:ext>
            </a:extLst>
          </p:cNvPr>
          <p:cNvSpPr>
            <a:spLocks noGrp="1"/>
          </p:cNvSpPr>
          <p:nvPr>
            <p:ph type="dt" sz="half" idx="10"/>
          </p:nvPr>
        </p:nvSpPr>
        <p:spPr/>
        <p:txBody>
          <a:bodyPr/>
          <a:lstStyle/>
          <a:p>
            <a:fld id="{BEB050B8-99BE-4384-825C-62CF02F7F692}" type="datetimeFigureOut">
              <a:rPr lang="en-GB" smtClean="0"/>
              <a:t>15/02/2022</a:t>
            </a:fld>
            <a:endParaRPr lang="en-GB"/>
          </a:p>
        </p:txBody>
      </p:sp>
      <p:sp>
        <p:nvSpPr>
          <p:cNvPr id="6" name="Footer Placeholder 5">
            <a:extLst>
              <a:ext uri="{FF2B5EF4-FFF2-40B4-BE49-F238E27FC236}">
                <a16:creationId xmlns:a16="http://schemas.microsoft.com/office/drawing/2014/main" id="{D52D5AA2-CD5E-4B54-ADE8-EA5A789B4E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E10F19-DF49-4CED-9FC4-D321E1DC6C8D}"/>
              </a:ext>
            </a:extLst>
          </p:cNvPr>
          <p:cNvSpPr>
            <a:spLocks noGrp="1"/>
          </p:cNvSpPr>
          <p:nvPr>
            <p:ph type="sldNum" sz="quarter" idx="12"/>
          </p:nvPr>
        </p:nvSpPr>
        <p:spPr/>
        <p:txBody>
          <a:bodyPr/>
          <a:lstStyle/>
          <a:p>
            <a:fld id="{4B7DA9F2-2741-450B-AEE6-DA36E216AB86}" type="slidenum">
              <a:rPr lang="en-GB" smtClean="0"/>
              <a:t>‹#›</a:t>
            </a:fld>
            <a:endParaRPr lang="en-GB"/>
          </a:p>
        </p:txBody>
      </p:sp>
    </p:spTree>
    <p:extLst>
      <p:ext uri="{BB962C8B-B14F-4D97-AF65-F5344CB8AC3E}">
        <p14:creationId xmlns:p14="http://schemas.microsoft.com/office/powerpoint/2010/main" val="3436224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70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61D280-C174-4546-9A31-881101B3D6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F6F506-C15B-4210-8DCA-61C4983A63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7BD330-CD53-4DB0-B07E-B466AED1E3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B050B8-99BE-4384-825C-62CF02F7F692}" type="datetimeFigureOut">
              <a:rPr lang="en-GB" smtClean="0"/>
              <a:t>15/02/2022</a:t>
            </a:fld>
            <a:endParaRPr lang="en-GB"/>
          </a:p>
        </p:txBody>
      </p:sp>
      <p:sp>
        <p:nvSpPr>
          <p:cNvPr id="5" name="Footer Placeholder 4">
            <a:extLst>
              <a:ext uri="{FF2B5EF4-FFF2-40B4-BE49-F238E27FC236}">
                <a16:creationId xmlns:a16="http://schemas.microsoft.com/office/drawing/2014/main" id="{8107EB99-8ACC-4371-A41C-136B176BBC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F720EC2-4CCD-4539-A666-BD2F3BFF5B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DA9F2-2741-450B-AEE6-DA36E216AB86}" type="slidenum">
              <a:rPr lang="en-GB" smtClean="0"/>
              <a:t>‹#›</a:t>
            </a:fld>
            <a:endParaRPr lang="en-GB"/>
          </a:p>
        </p:txBody>
      </p:sp>
    </p:spTree>
    <p:extLst>
      <p:ext uri="{BB962C8B-B14F-4D97-AF65-F5344CB8AC3E}">
        <p14:creationId xmlns:p14="http://schemas.microsoft.com/office/powerpoint/2010/main" val="2536213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7B1AA-6EB4-40F8-B435-223E9360A601}"/>
              </a:ext>
            </a:extLst>
          </p:cNvPr>
          <p:cNvSpPr>
            <a:spLocks noGrp="1"/>
          </p:cNvSpPr>
          <p:nvPr>
            <p:ph type="ctrTitle"/>
          </p:nvPr>
        </p:nvSpPr>
        <p:spPr>
          <a:xfrm>
            <a:off x="508097" y="1562121"/>
            <a:ext cx="5767868" cy="1268984"/>
          </a:xfrm>
        </p:spPr>
        <p:txBody>
          <a:bodyPr vert="horz" lIns="91440" tIns="45720" rIns="91440" bIns="45720" rtlCol="0" anchor="t">
            <a:normAutofit/>
          </a:bodyPr>
          <a:lstStyle/>
          <a:p>
            <a:r>
              <a:rPr lang="en-US" sz="4400" dirty="0"/>
              <a:t>Manual Handling</a:t>
            </a:r>
          </a:p>
        </p:txBody>
      </p:sp>
      <p:sp>
        <p:nvSpPr>
          <p:cNvPr id="3" name="Subtitle 2">
            <a:extLst>
              <a:ext uri="{FF2B5EF4-FFF2-40B4-BE49-F238E27FC236}">
                <a16:creationId xmlns:a16="http://schemas.microsoft.com/office/drawing/2014/main" id="{F905BBA8-8FA5-4EA1-B385-80151519F6A3}"/>
              </a:ext>
            </a:extLst>
          </p:cNvPr>
          <p:cNvSpPr>
            <a:spLocks noGrp="1"/>
          </p:cNvSpPr>
          <p:nvPr>
            <p:ph type="subTitle" idx="1"/>
          </p:nvPr>
        </p:nvSpPr>
        <p:spPr>
          <a:xfrm>
            <a:off x="1378545" y="2386810"/>
            <a:ext cx="5767868" cy="3420064"/>
          </a:xfrm>
        </p:spPr>
        <p:txBody>
          <a:bodyPr vert="horz" lIns="91440" tIns="45720" rIns="91440" bIns="45720" rtlCol="0">
            <a:normAutofit/>
          </a:bodyPr>
          <a:lstStyle/>
          <a:p>
            <a:pPr algn="l">
              <a:lnSpc>
                <a:spcPct val="107000"/>
              </a:lnSpc>
              <a:spcAft>
                <a:spcPts val="800"/>
              </a:spcAft>
            </a:pPr>
            <a:r>
              <a:rPr lang="en-GB" dirty="0">
                <a:solidFill>
                  <a:schemeClr val="tx2"/>
                </a:solidFill>
                <a:effectLst/>
                <a:ea typeface="Calibri" panose="020F0502020204030204" pitchFamily="34" charset="0"/>
                <a:cs typeface="Times New Roman" panose="02020603050405020304" pitchFamily="18" charset="0"/>
              </a:rPr>
              <a:t>Whether you are moving boxes of equipment from your car to the venue, setting up tables and chairs or working on an excavation site, good manual handling is important to limit injuries. </a:t>
            </a:r>
          </a:p>
        </p:txBody>
      </p:sp>
      <p:pic>
        <p:nvPicPr>
          <p:cNvPr id="6" name="Picture 5" descr="Logo&#10;&#10;Description automatically generated">
            <a:extLst>
              <a:ext uri="{FF2B5EF4-FFF2-40B4-BE49-F238E27FC236}">
                <a16:creationId xmlns:a16="http://schemas.microsoft.com/office/drawing/2014/main" id="{C490E984-CD24-4266-83E8-BAF6D7A7C3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8154" y="1390650"/>
            <a:ext cx="2787445" cy="2787445"/>
          </a:xfrm>
          <a:prstGeom prst="rect">
            <a:avLst/>
          </a:prstGeom>
        </p:spPr>
      </p:pic>
    </p:spTree>
    <p:extLst>
      <p:ext uri="{BB962C8B-B14F-4D97-AF65-F5344CB8AC3E}">
        <p14:creationId xmlns:p14="http://schemas.microsoft.com/office/powerpoint/2010/main" val="1283244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BBF8E-4ADA-44E5-B49B-C247DD85B963}"/>
              </a:ext>
            </a:extLst>
          </p:cNvPr>
          <p:cNvSpPr>
            <a:spLocks noGrp="1"/>
          </p:cNvSpPr>
          <p:nvPr>
            <p:ph type="title"/>
          </p:nvPr>
        </p:nvSpPr>
        <p:spPr>
          <a:xfrm>
            <a:off x="998309" y="726655"/>
            <a:ext cx="8274106" cy="846543"/>
          </a:xfrm>
        </p:spPr>
        <p:txBody>
          <a:bodyPr>
            <a:noAutofit/>
          </a:bodyPr>
          <a:lstStyle/>
          <a:p>
            <a:r>
              <a:rPr lang="en-US" dirty="0"/>
              <a:t>Why we need to be aware of good manual handling procedures</a:t>
            </a:r>
          </a:p>
        </p:txBody>
      </p:sp>
      <p:sp>
        <p:nvSpPr>
          <p:cNvPr id="3" name="Content Placeholder 2">
            <a:extLst>
              <a:ext uri="{FF2B5EF4-FFF2-40B4-BE49-F238E27FC236}">
                <a16:creationId xmlns:a16="http://schemas.microsoft.com/office/drawing/2014/main" id="{180581B1-3E33-4B51-A80F-29A6A1C2611A}"/>
              </a:ext>
            </a:extLst>
          </p:cNvPr>
          <p:cNvSpPr>
            <a:spLocks noGrp="1"/>
          </p:cNvSpPr>
          <p:nvPr>
            <p:ph idx="1"/>
          </p:nvPr>
        </p:nvSpPr>
        <p:spPr>
          <a:xfrm>
            <a:off x="1008141" y="1869907"/>
            <a:ext cx="8394178" cy="3692693"/>
          </a:xfrm>
        </p:spPr>
        <p:txBody>
          <a:bodyPr vert="horz" lIns="91440" tIns="45720" rIns="91440" bIns="45720" rtlCol="0" anchor="t">
            <a:normAutofit/>
          </a:bodyPr>
          <a:lstStyle/>
          <a:p>
            <a:pPr marL="0" indent="0">
              <a:lnSpc>
                <a:spcPct val="107000"/>
              </a:lnSpc>
              <a:spcAft>
                <a:spcPts val="800"/>
              </a:spcAft>
              <a:buNone/>
            </a:pPr>
            <a:r>
              <a:rPr lang="en-GB" sz="2000" dirty="0">
                <a:solidFill>
                  <a:schemeClr val="tx2"/>
                </a:solidFill>
                <a:ea typeface="+mn-lt"/>
                <a:cs typeface="+mn-lt"/>
              </a:rPr>
              <a:t>Lifting, pulling and pushing objects, especially heavier items is part of most people's day to day life. However, it is estimated that</a:t>
            </a:r>
            <a:r>
              <a:rPr lang="en-GB" sz="2000" b="1" dirty="0">
                <a:solidFill>
                  <a:schemeClr val="tx2"/>
                </a:solidFill>
                <a:ea typeface="+mn-lt"/>
                <a:cs typeface="+mn-lt"/>
              </a:rPr>
              <a:t> 1 in 3</a:t>
            </a:r>
            <a:r>
              <a:rPr lang="en-GB" sz="2000" dirty="0">
                <a:solidFill>
                  <a:schemeClr val="tx2"/>
                </a:solidFill>
                <a:ea typeface="+mn-lt"/>
                <a:cs typeface="+mn-lt"/>
              </a:rPr>
              <a:t> accidents at work are due to poor manual handling.</a:t>
            </a:r>
            <a:endParaRPr lang="en-US" sz="3200" dirty="0">
              <a:solidFill>
                <a:schemeClr val="tx2"/>
              </a:solidFill>
            </a:endParaRPr>
          </a:p>
          <a:p>
            <a:pPr marL="0" indent="0">
              <a:lnSpc>
                <a:spcPct val="107000"/>
              </a:lnSpc>
              <a:spcAft>
                <a:spcPts val="800"/>
              </a:spcAft>
              <a:buNone/>
            </a:pPr>
            <a:r>
              <a:rPr lang="en-GB" sz="2000" dirty="0">
                <a:solidFill>
                  <a:schemeClr val="tx2"/>
                </a:solidFill>
                <a:ea typeface="+mn-lt"/>
                <a:cs typeface="+mn-lt"/>
              </a:rPr>
              <a:t>Manual handling injuries </a:t>
            </a:r>
            <a:r>
              <a:rPr lang="en-GB" sz="2000" dirty="0">
                <a:solidFill>
                  <a:schemeClr val="tx2"/>
                </a:solidFill>
                <a:effectLst/>
                <a:ea typeface="+mn-lt"/>
                <a:cs typeface="+mn-lt"/>
              </a:rPr>
              <a:t>are </a:t>
            </a:r>
            <a:r>
              <a:rPr lang="en-GB" sz="2000" dirty="0">
                <a:solidFill>
                  <a:schemeClr val="tx2"/>
                </a:solidFill>
                <a:ea typeface="+mn-lt"/>
                <a:cs typeface="+mn-lt"/>
              </a:rPr>
              <a:t>part of a wider group of musculoskeletal disorders (MSDs).</a:t>
            </a:r>
          </a:p>
          <a:p>
            <a:pPr marL="0" indent="0">
              <a:lnSpc>
                <a:spcPct val="107000"/>
              </a:lnSpc>
              <a:spcAft>
                <a:spcPts val="800"/>
              </a:spcAft>
              <a:buNone/>
            </a:pPr>
            <a:r>
              <a:rPr lang="en-GB" sz="2000" dirty="0">
                <a:solidFill>
                  <a:schemeClr val="tx2"/>
                </a:solidFill>
              </a:rPr>
              <a:t>They can be:</a:t>
            </a:r>
          </a:p>
          <a:p>
            <a:pPr marL="285750" indent="-285750">
              <a:lnSpc>
                <a:spcPct val="107000"/>
              </a:lnSpc>
              <a:spcAft>
                <a:spcPts val="800"/>
              </a:spcAft>
            </a:pPr>
            <a:r>
              <a:rPr lang="en-GB" sz="2000" b="1" dirty="0">
                <a:solidFill>
                  <a:schemeClr val="tx2"/>
                </a:solidFill>
              </a:rPr>
              <a:t>short term</a:t>
            </a:r>
            <a:r>
              <a:rPr lang="en-GB" sz="2000" dirty="0">
                <a:solidFill>
                  <a:schemeClr val="tx2"/>
                </a:solidFill>
              </a:rPr>
              <a:t> e.g. cuts, bruises, strains, sprains and small fractures or </a:t>
            </a:r>
            <a:endParaRPr lang="en-GB" sz="3200" dirty="0">
              <a:solidFill>
                <a:schemeClr val="tx2"/>
              </a:solidFill>
            </a:endParaRPr>
          </a:p>
          <a:p>
            <a:pPr marL="285750" indent="-285750">
              <a:lnSpc>
                <a:spcPct val="107000"/>
              </a:lnSpc>
              <a:spcAft>
                <a:spcPts val="800"/>
              </a:spcAft>
            </a:pPr>
            <a:r>
              <a:rPr lang="en-GB" sz="2000" b="1" dirty="0">
                <a:solidFill>
                  <a:schemeClr val="tx2"/>
                </a:solidFill>
              </a:rPr>
              <a:t>long term</a:t>
            </a:r>
            <a:r>
              <a:rPr lang="en-GB" sz="2000" dirty="0">
                <a:solidFill>
                  <a:schemeClr val="tx2"/>
                </a:solidFill>
              </a:rPr>
              <a:t> e.g. Muscle, tendon, joint or nerve damage</a:t>
            </a:r>
            <a:endParaRPr lang="en-GB" sz="3200" dirty="0">
              <a:solidFill>
                <a:schemeClr val="tx2"/>
              </a:solidFill>
            </a:endParaRPr>
          </a:p>
        </p:txBody>
      </p:sp>
      <p:pic>
        <p:nvPicPr>
          <p:cNvPr id="7" name="Picture 6" descr="Icon&#10;&#10;Description automatically generated">
            <a:extLst>
              <a:ext uri="{FF2B5EF4-FFF2-40B4-BE49-F238E27FC236}">
                <a16:creationId xmlns:a16="http://schemas.microsoft.com/office/drawing/2014/main" id="{0512EAF7-C5C5-4C6C-8AC4-08659AB2A392}"/>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foregroundMark x1="20333" y1="42889" x2="33667" y2="67889"/>
                        <a14:foregroundMark x1="59667" y1="70889" x2="66778" y2="70889"/>
                        <a14:foregroundMark x1="61222" y1="64000" x2="66556" y2="48000"/>
                        <a14:foregroundMark x1="66556" y1="48000" x2="82556" y2="33889"/>
                        <a14:foregroundMark x1="82556" y1="33889" x2="85556" y2="42333"/>
                        <a14:foregroundMark x1="48556" y1="21778" x2="28556" y2="16556"/>
                        <a14:foregroundMark x1="28556" y1="16556" x2="40444" y2="14000"/>
                      </a14:backgroundRemoval>
                    </a14:imgEffect>
                  </a14:imgLayer>
                </a14:imgProps>
              </a:ext>
              <a:ext uri="{28A0092B-C50C-407E-A947-70E740481C1C}">
                <a14:useLocalDpi xmlns:a14="http://schemas.microsoft.com/office/drawing/2010/main" val="0"/>
              </a:ext>
            </a:extLst>
          </a:blip>
          <a:stretch>
            <a:fillRect/>
          </a:stretch>
        </p:blipFill>
        <p:spPr>
          <a:xfrm>
            <a:off x="9068414" y="2081981"/>
            <a:ext cx="3028950" cy="3028950"/>
          </a:xfrm>
          <a:prstGeom prst="rect">
            <a:avLst/>
          </a:prstGeom>
        </p:spPr>
      </p:pic>
    </p:spTree>
    <p:extLst>
      <p:ext uri="{BB962C8B-B14F-4D97-AF65-F5344CB8AC3E}">
        <p14:creationId xmlns:p14="http://schemas.microsoft.com/office/powerpoint/2010/main" val="3761454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BBF8E-4ADA-44E5-B49B-C247DD85B963}"/>
              </a:ext>
            </a:extLst>
          </p:cNvPr>
          <p:cNvSpPr>
            <a:spLocks noGrp="1"/>
          </p:cNvSpPr>
          <p:nvPr>
            <p:ph type="title"/>
          </p:nvPr>
        </p:nvSpPr>
        <p:spPr>
          <a:xfrm>
            <a:off x="1017403" y="428244"/>
            <a:ext cx="8954235" cy="685289"/>
          </a:xfrm>
        </p:spPr>
        <p:txBody>
          <a:bodyPr>
            <a:normAutofit fontScale="90000"/>
          </a:bodyPr>
          <a:lstStyle/>
          <a:p>
            <a:pPr>
              <a:lnSpc>
                <a:spcPct val="90000"/>
              </a:lnSpc>
            </a:pPr>
            <a:r>
              <a:rPr lang="en-US" dirty="0"/>
              <a:t>Considerations for manual handling</a:t>
            </a:r>
            <a:endParaRPr lang="en-GB" dirty="0"/>
          </a:p>
        </p:txBody>
      </p:sp>
      <p:sp>
        <p:nvSpPr>
          <p:cNvPr id="3" name="Content Placeholder 2">
            <a:extLst>
              <a:ext uri="{FF2B5EF4-FFF2-40B4-BE49-F238E27FC236}">
                <a16:creationId xmlns:a16="http://schemas.microsoft.com/office/drawing/2014/main" id="{180581B1-3E33-4B51-A80F-29A6A1C2611A}"/>
              </a:ext>
            </a:extLst>
          </p:cNvPr>
          <p:cNvSpPr>
            <a:spLocks noGrp="1"/>
          </p:cNvSpPr>
          <p:nvPr>
            <p:ph idx="1"/>
          </p:nvPr>
        </p:nvSpPr>
        <p:spPr>
          <a:xfrm>
            <a:off x="1017402" y="1248101"/>
            <a:ext cx="7900455" cy="3601212"/>
          </a:xfrm>
        </p:spPr>
        <p:txBody>
          <a:bodyPr vert="horz" lIns="91440" tIns="45720" rIns="91440" bIns="45720" rtlCol="0" anchor="t">
            <a:noAutofit/>
          </a:bodyPr>
          <a:lstStyle/>
          <a:p>
            <a:pPr marL="374015" indent="-374015">
              <a:lnSpc>
                <a:spcPct val="150000"/>
              </a:lnSpc>
              <a:spcBef>
                <a:spcPts val="600"/>
              </a:spcBef>
              <a:buFont typeface="+mj-lt"/>
              <a:buAutoNum type="arabicPeriod"/>
            </a:pPr>
            <a:r>
              <a:rPr lang="en-GB" sz="1800" dirty="0">
                <a:solidFill>
                  <a:schemeClr val="tx2"/>
                </a:solidFill>
                <a:effectLst/>
                <a:ea typeface="Times New Roman" panose="02020603050405020304" pitchFamily="18" charset="0"/>
                <a:cs typeface="Times New Roman"/>
              </a:rPr>
              <a:t>Always use mechanical handling methods instead of manual handling</a:t>
            </a:r>
            <a:r>
              <a:rPr lang="en-GB" sz="1800" dirty="0">
                <a:solidFill>
                  <a:schemeClr val="tx2"/>
                </a:solidFill>
                <a:ea typeface="Times New Roman" panose="02020603050405020304" pitchFamily="18" charset="0"/>
                <a:cs typeface="Times New Roman"/>
              </a:rPr>
              <a:t>,</a:t>
            </a:r>
            <a:r>
              <a:rPr lang="en-GB" sz="1800" dirty="0">
                <a:solidFill>
                  <a:schemeClr val="tx2"/>
                </a:solidFill>
                <a:effectLst/>
                <a:ea typeface="Times New Roman" panose="02020603050405020304" pitchFamily="18" charset="0"/>
                <a:cs typeface="Times New Roman"/>
              </a:rPr>
              <a:t> if possible, e.g. sack </a:t>
            </a:r>
            <a:r>
              <a:rPr lang="en-GB" sz="1800" dirty="0">
                <a:solidFill>
                  <a:schemeClr val="tx2"/>
                </a:solidFill>
                <a:ea typeface="Times New Roman" panose="02020603050405020304" pitchFamily="18" charset="0"/>
                <a:cs typeface="Times New Roman"/>
              </a:rPr>
              <a:t>barrows. </a:t>
            </a:r>
            <a:endParaRPr lang="en-GB" sz="1800" dirty="0">
              <a:solidFill>
                <a:schemeClr val="tx2"/>
              </a:solidFill>
              <a:ea typeface="Times New Roman" panose="02020603050405020304" pitchFamily="18" charset="0"/>
              <a:cs typeface="Times New Roman" panose="02020603050405020304" pitchFamily="18" charset="0"/>
            </a:endParaRPr>
          </a:p>
          <a:p>
            <a:pPr marL="374015" indent="-374015">
              <a:lnSpc>
                <a:spcPct val="150000"/>
              </a:lnSpc>
              <a:spcBef>
                <a:spcPts val="600"/>
              </a:spcBef>
              <a:buFont typeface="+mj-lt"/>
              <a:buAutoNum type="arabicPeriod"/>
            </a:pPr>
            <a:r>
              <a:rPr lang="en-GB" sz="1800" dirty="0">
                <a:solidFill>
                  <a:schemeClr val="tx2"/>
                </a:solidFill>
                <a:ea typeface="Times New Roman" panose="02020603050405020304" pitchFamily="18" charset="0"/>
                <a:cs typeface="Times New Roman" panose="02020603050405020304" pitchFamily="18" charset="0"/>
              </a:rPr>
              <a:t>Know your capabilities; only tackle jobs that you can handle.</a:t>
            </a:r>
            <a:endParaRPr lang="en-GB" sz="1800" dirty="0">
              <a:solidFill>
                <a:schemeClr val="tx2"/>
              </a:solidFill>
              <a:ea typeface="Calibri" panose="020F0502020204030204" pitchFamily="34" charset="0"/>
              <a:cs typeface="Times New Roman" panose="02020603050405020304" pitchFamily="18" charset="0"/>
            </a:endParaRPr>
          </a:p>
          <a:p>
            <a:pPr marL="374015" indent="-374015">
              <a:lnSpc>
                <a:spcPct val="150000"/>
              </a:lnSpc>
              <a:spcBef>
                <a:spcPts val="600"/>
              </a:spcBef>
              <a:buFont typeface="+mj-lt"/>
              <a:buAutoNum type="arabicPeriod"/>
            </a:pPr>
            <a:r>
              <a:rPr lang="en-GB" sz="1800" dirty="0">
                <a:solidFill>
                  <a:schemeClr val="tx2"/>
                </a:solidFill>
                <a:ea typeface="Times New Roman" panose="02020603050405020304" pitchFamily="18" charset="0"/>
                <a:cs typeface="Times New Roman" panose="02020603050405020304" pitchFamily="18" charset="0"/>
              </a:rPr>
              <a:t>Can you handle the load yourself, or do you need assistance?</a:t>
            </a:r>
            <a:endParaRPr lang="en-GB" sz="1800" dirty="0">
              <a:solidFill>
                <a:schemeClr val="tx2"/>
              </a:solidFill>
              <a:ea typeface="Calibri" panose="020F0502020204030204" pitchFamily="34" charset="0"/>
              <a:cs typeface="Times New Roman" panose="02020603050405020304" pitchFamily="18" charset="0"/>
            </a:endParaRPr>
          </a:p>
          <a:p>
            <a:pPr marL="374015" indent="-374015">
              <a:lnSpc>
                <a:spcPct val="150000"/>
              </a:lnSpc>
              <a:spcBef>
                <a:spcPts val="600"/>
              </a:spcBef>
              <a:buFont typeface="+mj-lt"/>
              <a:buAutoNum type="arabicPeriod"/>
            </a:pPr>
            <a:r>
              <a:rPr lang="en-GB" sz="1800" dirty="0">
                <a:solidFill>
                  <a:schemeClr val="tx2"/>
                </a:solidFill>
                <a:ea typeface="Times New Roman" panose="02020603050405020304" pitchFamily="18" charset="0"/>
                <a:cs typeface="Times New Roman" panose="02020603050405020304" pitchFamily="18" charset="0"/>
              </a:rPr>
              <a:t>Is there a clear walkway with good lighting to the work area?</a:t>
            </a:r>
            <a:endParaRPr lang="en-GB" sz="1800" dirty="0">
              <a:solidFill>
                <a:schemeClr val="tx2"/>
              </a:solidFill>
              <a:ea typeface="Calibri" panose="020F0502020204030204" pitchFamily="34" charset="0"/>
              <a:cs typeface="Times New Roman" panose="02020603050405020304" pitchFamily="18" charset="0"/>
            </a:endParaRPr>
          </a:p>
          <a:p>
            <a:pPr marL="374015" indent="-374015">
              <a:lnSpc>
                <a:spcPct val="150000"/>
              </a:lnSpc>
              <a:spcBef>
                <a:spcPts val="600"/>
              </a:spcBef>
              <a:buFont typeface="+mj-lt"/>
              <a:buAutoNum type="arabicPeriod"/>
            </a:pPr>
            <a:r>
              <a:rPr lang="en-GB" sz="1800" dirty="0">
                <a:solidFill>
                  <a:schemeClr val="tx2"/>
                </a:solidFill>
                <a:ea typeface="Times New Roman" panose="02020603050405020304" pitchFamily="18" charset="0"/>
                <a:cs typeface="Times New Roman" panose="02020603050405020304" pitchFamily="18" charset="0"/>
              </a:rPr>
              <a:t>Where possible, establish the weight of the load before lifting.</a:t>
            </a:r>
            <a:endParaRPr lang="en-GB" sz="1800" dirty="0">
              <a:solidFill>
                <a:schemeClr val="tx2"/>
              </a:solidFill>
              <a:ea typeface="Calibri" panose="020F0502020204030204" pitchFamily="34" charset="0"/>
              <a:cs typeface="Times New Roman" panose="02020603050405020304" pitchFamily="18" charset="0"/>
            </a:endParaRPr>
          </a:p>
          <a:p>
            <a:pPr marL="374015" indent="-374015">
              <a:lnSpc>
                <a:spcPct val="150000"/>
              </a:lnSpc>
              <a:spcBef>
                <a:spcPts val="600"/>
              </a:spcBef>
              <a:buFont typeface="+mj-lt"/>
              <a:buAutoNum type="arabicPeriod"/>
            </a:pPr>
            <a:r>
              <a:rPr lang="en-GB" sz="1800" dirty="0">
                <a:solidFill>
                  <a:schemeClr val="tx2"/>
                </a:solidFill>
                <a:ea typeface="Times New Roman" panose="02020603050405020304" pitchFamily="18" charset="0"/>
                <a:cs typeface="Times New Roman" panose="02020603050405020304" pitchFamily="18" charset="0"/>
              </a:rPr>
              <a:t>Wear gloves to protect against cuts and punctures. </a:t>
            </a:r>
            <a:endParaRPr lang="en-GB" sz="1800" dirty="0">
              <a:solidFill>
                <a:schemeClr val="tx2"/>
              </a:solidFill>
              <a:ea typeface="Calibri" panose="020F0502020204030204" pitchFamily="34" charset="0"/>
              <a:cs typeface="Times New Roman" panose="02020603050405020304" pitchFamily="18" charset="0"/>
            </a:endParaRPr>
          </a:p>
          <a:p>
            <a:pPr marL="374015" indent="-374015">
              <a:lnSpc>
                <a:spcPct val="150000"/>
              </a:lnSpc>
              <a:spcBef>
                <a:spcPts val="600"/>
              </a:spcBef>
              <a:buFont typeface="+mj-lt"/>
              <a:buAutoNum type="arabicPeriod"/>
            </a:pPr>
            <a:r>
              <a:rPr lang="en-GB" sz="1800" dirty="0">
                <a:solidFill>
                  <a:schemeClr val="tx2"/>
                </a:solidFill>
                <a:ea typeface="Times New Roman" panose="02020603050405020304" pitchFamily="18" charset="0"/>
                <a:cs typeface="Times New Roman"/>
              </a:rPr>
              <a:t>Wear sensible footwear (e.g. safety boots) to protect from falling loads.</a:t>
            </a:r>
            <a:endParaRPr lang="en-GB" sz="1800" dirty="0">
              <a:solidFill>
                <a:schemeClr val="tx2"/>
              </a:solidFill>
              <a:ea typeface="Calibri" panose="020F0502020204030204" pitchFamily="34" charset="0"/>
              <a:cs typeface="Times New Roman"/>
            </a:endParaRPr>
          </a:p>
          <a:p>
            <a:pPr marL="374015" indent="-374015">
              <a:lnSpc>
                <a:spcPct val="150000"/>
              </a:lnSpc>
              <a:spcBef>
                <a:spcPts val="600"/>
              </a:spcBef>
              <a:buFont typeface="+mj-lt"/>
              <a:buAutoNum type="arabicPeriod"/>
            </a:pPr>
            <a:r>
              <a:rPr lang="en-GB" sz="1800" dirty="0">
                <a:solidFill>
                  <a:schemeClr val="tx2"/>
                </a:solidFill>
                <a:effectLst/>
                <a:ea typeface="Times New Roman" panose="02020603050405020304" pitchFamily="18" charset="0"/>
                <a:cs typeface="Times New Roman"/>
              </a:rPr>
              <a:t>Carry out a trial lift by rocking the load from side to side</a:t>
            </a:r>
            <a:r>
              <a:rPr lang="en-GB" sz="1800" dirty="0">
                <a:solidFill>
                  <a:schemeClr val="tx2"/>
                </a:solidFill>
                <a:ea typeface="Times New Roman" panose="02020603050405020304" pitchFamily="18" charset="0"/>
                <a:cs typeface="Times New Roman"/>
              </a:rPr>
              <a:t>, </a:t>
            </a:r>
            <a:r>
              <a:rPr lang="en-GB" sz="1800" dirty="0">
                <a:solidFill>
                  <a:schemeClr val="tx2"/>
                </a:solidFill>
                <a:effectLst/>
                <a:ea typeface="Times New Roman" panose="02020603050405020304" pitchFamily="18" charset="0"/>
                <a:cs typeface="Times New Roman"/>
              </a:rPr>
              <a:t>then try lifting it in a small amount to get a ‘feel’ for it</a:t>
            </a:r>
            <a:r>
              <a:rPr lang="en-GB" sz="1800" dirty="0">
                <a:solidFill>
                  <a:schemeClr val="tx2"/>
                </a:solidFill>
                <a:ea typeface="Times New Roman" panose="02020603050405020304" pitchFamily="18" charset="0"/>
                <a:cs typeface="Times New Roman"/>
              </a:rPr>
              <a:t>.</a:t>
            </a:r>
            <a:endParaRPr lang="en-GB" sz="1800" dirty="0">
              <a:solidFill>
                <a:schemeClr val="tx2"/>
              </a:solidFill>
              <a:effectLst/>
              <a:ea typeface="Calibri" panose="020F0502020204030204" pitchFamily="34" charset="0"/>
              <a:cs typeface="Times New Roman" panose="02020603050405020304" pitchFamily="18" charset="0"/>
            </a:endParaRPr>
          </a:p>
        </p:txBody>
      </p:sp>
      <p:pic>
        <p:nvPicPr>
          <p:cNvPr id="8" name="Picture 7" descr="Icon&#10;&#10;Description automatically generated">
            <a:extLst>
              <a:ext uri="{FF2B5EF4-FFF2-40B4-BE49-F238E27FC236}">
                <a16:creationId xmlns:a16="http://schemas.microsoft.com/office/drawing/2014/main" id="{A6FA876A-E878-4A1E-ACEF-E2AA6736239C}"/>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foregroundMark x1="37333" y1="48444" x2="58000" y2="51333"/>
                        <a14:foregroundMark x1="58000" y1="13778" x2="64000" y2="28111"/>
                      </a14:backgroundRemoval>
                    </a14:imgEffect>
                  </a14:imgLayer>
                </a14:imgProps>
              </a:ext>
              <a:ext uri="{28A0092B-C50C-407E-A947-70E740481C1C}">
                <a14:useLocalDpi xmlns:a14="http://schemas.microsoft.com/office/drawing/2010/main" val="0"/>
              </a:ext>
            </a:extLst>
          </a:blip>
          <a:stretch>
            <a:fillRect/>
          </a:stretch>
        </p:blipFill>
        <p:spPr>
          <a:xfrm>
            <a:off x="8257138" y="1554881"/>
            <a:ext cx="3429000" cy="3429000"/>
          </a:xfrm>
          <a:prstGeom prst="rect">
            <a:avLst/>
          </a:prstGeom>
        </p:spPr>
      </p:pic>
    </p:spTree>
    <p:extLst>
      <p:ext uri="{BB962C8B-B14F-4D97-AF65-F5344CB8AC3E}">
        <p14:creationId xmlns:p14="http://schemas.microsoft.com/office/powerpoint/2010/main" val="6092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BBF8E-4ADA-44E5-B49B-C247DD85B963}"/>
              </a:ext>
            </a:extLst>
          </p:cNvPr>
          <p:cNvSpPr>
            <a:spLocks noGrp="1"/>
          </p:cNvSpPr>
          <p:nvPr>
            <p:ph type="title"/>
          </p:nvPr>
        </p:nvSpPr>
        <p:spPr>
          <a:xfrm>
            <a:off x="1007601" y="674405"/>
            <a:ext cx="8717395" cy="1283701"/>
          </a:xfrm>
        </p:spPr>
        <p:txBody>
          <a:bodyPr>
            <a:normAutofit/>
          </a:bodyPr>
          <a:lstStyle/>
          <a:p>
            <a:pPr>
              <a:lnSpc>
                <a:spcPct val="90000"/>
              </a:lnSpc>
            </a:pPr>
            <a:r>
              <a:rPr lang="en-GB" sz="5400" dirty="0"/>
              <a:t>Good handling technique</a:t>
            </a:r>
          </a:p>
        </p:txBody>
      </p:sp>
      <p:sp>
        <p:nvSpPr>
          <p:cNvPr id="3" name="Content Placeholder 2">
            <a:extLst>
              <a:ext uri="{FF2B5EF4-FFF2-40B4-BE49-F238E27FC236}">
                <a16:creationId xmlns:a16="http://schemas.microsoft.com/office/drawing/2014/main" id="{180581B1-3E33-4B51-A80F-29A6A1C2611A}"/>
              </a:ext>
            </a:extLst>
          </p:cNvPr>
          <p:cNvSpPr>
            <a:spLocks noGrp="1"/>
          </p:cNvSpPr>
          <p:nvPr>
            <p:ph idx="1"/>
          </p:nvPr>
        </p:nvSpPr>
        <p:spPr>
          <a:xfrm>
            <a:off x="1115757" y="1739560"/>
            <a:ext cx="6182158" cy="3619097"/>
          </a:xfrm>
        </p:spPr>
        <p:txBody>
          <a:bodyPr>
            <a:normAutofit/>
          </a:bodyPr>
          <a:lstStyle/>
          <a:p>
            <a:pPr marL="342900" indent="-342900">
              <a:lnSpc>
                <a:spcPct val="90000"/>
              </a:lnSpc>
              <a:spcAft>
                <a:spcPts val="800"/>
              </a:spcAft>
              <a:buSzPct val="100000"/>
              <a:buFont typeface="+mj-lt"/>
              <a:buAutoNum type="arabicPeriod"/>
              <a:tabLst>
                <a:tab pos="457200" algn="l"/>
              </a:tabLst>
            </a:pPr>
            <a:r>
              <a:rPr lang="en-GB" sz="1800" dirty="0">
                <a:solidFill>
                  <a:schemeClr val="tx2"/>
                </a:solidFill>
                <a:effectLst/>
                <a:ea typeface="Lato" panose="020F0502020204030203" pitchFamily="34" charset="0"/>
                <a:cs typeface="Latha" panose="020B0502040204020203" pitchFamily="34" charset="0"/>
              </a:rPr>
              <a:t>Stand reasonably close to the load, feet hip-width apart, one foot slightly forward pointing in the direction you’re going.</a:t>
            </a:r>
          </a:p>
          <a:p>
            <a:pPr marL="342900" lvl="0" indent="-342900">
              <a:lnSpc>
                <a:spcPct val="90000"/>
              </a:lnSpc>
              <a:spcAft>
                <a:spcPts val="800"/>
              </a:spcAft>
              <a:buSzPct val="100000"/>
              <a:buFont typeface="+mj-lt"/>
              <a:buAutoNum type="arabicPeriod"/>
              <a:tabLst>
                <a:tab pos="457200" algn="l"/>
              </a:tabLst>
            </a:pPr>
            <a:r>
              <a:rPr lang="en-GB" sz="1800" dirty="0">
                <a:solidFill>
                  <a:schemeClr val="tx2"/>
                </a:solidFill>
                <a:effectLst/>
                <a:ea typeface="Lato" panose="020F0502020204030203" pitchFamily="34" charset="0"/>
                <a:cs typeface="Latha" panose="020B0502040204020203" pitchFamily="34" charset="0"/>
              </a:rPr>
              <a:t>Bend your knees and keep your back straight.</a:t>
            </a:r>
          </a:p>
          <a:p>
            <a:pPr marL="342900" lvl="0" indent="-342900">
              <a:lnSpc>
                <a:spcPct val="90000"/>
              </a:lnSpc>
              <a:spcAft>
                <a:spcPts val="800"/>
              </a:spcAft>
              <a:buSzPct val="100000"/>
              <a:buFont typeface="+mj-lt"/>
              <a:buAutoNum type="arabicPeriod"/>
              <a:tabLst>
                <a:tab pos="457200" algn="l"/>
              </a:tabLst>
            </a:pPr>
            <a:r>
              <a:rPr lang="en-GB" sz="1800" dirty="0">
                <a:solidFill>
                  <a:schemeClr val="tx2"/>
                </a:solidFill>
                <a:effectLst/>
                <a:ea typeface="Lato" panose="020F0502020204030203" pitchFamily="34" charset="0"/>
                <a:cs typeface="Latha" panose="020B0502040204020203" pitchFamily="34" charset="0"/>
              </a:rPr>
              <a:t>Get a secure grip on the load.</a:t>
            </a:r>
            <a:endParaRPr lang="en-GB" sz="1800" dirty="0">
              <a:solidFill>
                <a:schemeClr val="tx2"/>
              </a:solidFill>
              <a:ea typeface="Lato" panose="020F0502020204030203" pitchFamily="34" charset="0"/>
              <a:cs typeface="Latha" panose="020B0502040204020203" pitchFamily="34" charset="0"/>
            </a:endParaRPr>
          </a:p>
          <a:p>
            <a:pPr marL="342900" lvl="0" indent="-342900">
              <a:lnSpc>
                <a:spcPct val="90000"/>
              </a:lnSpc>
              <a:spcAft>
                <a:spcPts val="800"/>
              </a:spcAft>
              <a:buSzPct val="100000"/>
              <a:buFont typeface="+mj-lt"/>
              <a:buAutoNum type="arabicPeriod"/>
              <a:tabLst>
                <a:tab pos="457200" algn="l"/>
              </a:tabLst>
            </a:pPr>
            <a:r>
              <a:rPr lang="en-GB" sz="1800" dirty="0">
                <a:solidFill>
                  <a:schemeClr val="tx2"/>
                </a:solidFill>
                <a:effectLst/>
                <a:ea typeface="Lato" panose="020F0502020204030203" pitchFamily="34" charset="0"/>
                <a:cs typeface="Latha" panose="020B0502040204020203" pitchFamily="34" charset="0"/>
              </a:rPr>
              <a:t>Breathe in before lifting as this helps to support the spine. </a:t>
            </a:r>
          </a:p>
          <a:p>
            <a:pPr marL="342900" indent="-342900">
              <a:lnSpc>
                <a:spcPct val="90000"/>
              </a:lnSpc>
              <a:spcAft>
                <a:spcPts val="800"/>
              </a:spcAft>
              <a:buSzPct val="100000"/>
              <a:buFont typeface="+mj-lt"/>
              <a:buAutoNum type="arabicPeriod"/>
              <a:tabLst>
                <a:tab pos="457200" algn="l"/>
              </a:tabLst>
            </a:pPr>
            <a:r>
              <a:rPr lang="en-GB" sz="1800" dirty="0">
                <a:solidFill>
                  <a:schemeClr val="tx2"/>
                </a:solidFill>
                <a:effectLst/>
                <a:ea typeface="Lato" panose="020F0502020204030203" pitchFamily="34" charset="0"/>
                <a:cs typeface="Latha" panose="020B0502040204020203" pitchFamily="34" charset="0"/>
              </a:rPr>
              <a:t>Use a good lifting technique, keep your back straight and lift using your legs.</a:t>
            </a:r>
          </a:p>
        </p:txBody>
      </p:sp>
      <p:pic>
        <p:nvPicPr>
          <p:cNvPr id="5" name="Picture 4" descr="Logo, company name&#10;&#10;Description automatically generated">
            <a:extLst>
              <a:ext uri="{FF2B5EF4-FFF2-40B4-BE49-F238E27FC236}">
                <a16:creationId xmlns:a16="http://schemas.microsoft.com/office/drawing/2014/main" id="{8130ADCE-5AB9-4553-8145-C35C36D6DAE0}"/>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5000">
                        <a14:foregroundMark x1="12667" y1="29333" x2="77000" y2="69222"/>
                        <a14:foregroundMark x1="47444" y1="71000" x2="68222" y2="40111"/>
                        <a14:foregroundMark x1="82333" y1="39333" x2="95000" y2="42444"/>
                        <a14:foregroundMark x1="90889" y1="55778" x2="90889" y2="55778"/>
                      </a14:backgroundRemoval>
                    </a14:imgEffect>
                  </a14:imgLayer>
                </a14:imgProps>
              </a:ext>
              <a:ext uri="{28A0092B-C50C-407E-A947-70E740481C1C}">
                <a14:useLocalDpi xmlns:a14="http://schemas.microsoft.com/office/drawing/2010/main" val="0"/>
              </a:ext>
            </a:extLst>
          </a:blip>
          <a:stretch>
            <a:fillRect/>
          </a:stretch>
        </p:blipFill>
        <p:spPr>
          <a:xfrm>
            <a:off x="7695082" y="1316256"/>
            <a:ext cx="3823855" cy="3823855"/>
          </a:xfrm>
          <a:prstGeom prst="rect">
            <a:avLst/>
          </a:prstGeom>
        </p:spPr>
      </p:pic>
    </p:spTree>
    <p:extLst>
      <p:ext uri="{BB962C8B-B14F-4D97-AF65-F5344CB8AC3E}">
        <p14:creationId xmlns:p14="http://schemas.microsoft.com/office/powerpoint/2010/main" val="187305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E03B9-24D6-4F11-BD5C-50502DA9577D}"/>
              </a:ext>
            </a:extLst>
          </p:cNvPr>
          <p:cNvSpPr>
            <a:spLocks noGrp="1"/>
          </p:cNvSpPr>
          <p:nvPr>
            <p:ph type="title"/>
          </p:nvPr>
        </p:nvSpPr>
        <p:spPr>
          <a:xfrm>
            <a:off x="795464" y="655636"/>
            <a:ext cx="9725164" cy="1268984"/>
          </a:xfrm>
        </p:spPr>
        <p:txBody>
          <a:bodyPr vert="horz" lIns="91440" tIns="45720" rIns="91440" bIns="45720" rtlCol="0" anchor="t">
            <a:normAutofit fontScale="90000"/>
          </a:bodyPr>
          <a:lstStyle/>
          <a:p>
            <a:pPr>
              <a:lnSpc>
                <a:spcPct val="90000"/>
              </a:lnSpc>
            </a:pPr>
            <a:r>
              <a:rPr lang="en-GB" sz="6000" dirty="0"/>
              <a:t>Good handling technique contd.</a:t>
            </a:r>
            <a:endParaRPr lang="en-US" sz="6000" dirty="0"/>
          </a:p>
        </p:txBody>
      </p:sp>
      <p:sp>
        <p:nvSpPr>
          <p:cNvPr id="8" name="Text Placeholder 7">
            <a:extLst>
              <a:ext uri="{FF2B5EF4-FFF2-40B4-BE49-F238E27FC236}">
                <a16:creationId xmlns:a16="http://schemas.microsoft.com/office/drawing/2014/main" id="{9AF53C6B-2C9B-4239-A507-BA898155416C}"/>
              </a:ext>
            </a:extLst>
          </p:cNvPr>
          <p:cNvSpPr>
            <a:spLocks noGrp="1"/>
          </p:cNvSpPr>
          <p:nvPr>
            <p:ph type="body" sz="half" idx="2"/>
          </p:nvPr>
        </p:nvSpPr>
        <p:spPr>
          <a:xfrm>
            <a:off x="911960" y="1725907"/>
            <a:ext cx="6981056" cy="3708972"/>
          </a:xfrm>
        </p:spPr>
        <p:txBody>
          <a:bodyPr>
            <a:normAutofit fontScale="77500" lnSpcReduction="20000"/>
          </a:bodyPr>
          <a:lstStyle/>
          <a:p>
            <a:pPr marL="457200" indent="-457200">
              <a:lnSpc>
                <a:spcPct val="107000"/>
              </a:lnSpc>
              <a:spcAft>
                <a:spcPts val="800"/>
              </a:spcAft>
              <a:buFont typeface="+mj-lt"/>
              <a:buAutoNum type="arabicPeriod" startAt="6"/>
            </a:pPr>
            <a:r>
              <a:rPr lang="en-GB" sz="2300" dirty="0">
                <a:solidFill>
                  <a:schemeClr val="tx2"/>
                </a:solidFill>
                <a:effectLst/>
                <a:ea typeface="Lato" panose="020F0502020204030203" pitchFamily="34" charset="0"/>
                <a:cs typeface="Lato" panose="020F0502020204030203" pitchFamily="34" charset="0"/>
              </a:rPr>
              <a:t>Keep the load close to your body.</a:t>
            </a:r>
          </a:p>
          <a:p>
            <a:pPr marL="457200" indent="-457200">
              <a:lnSpc>
                <a:spcPct val="107000"/>
              </a:lnSpc>
              <a:spcAft>
                <a:spcPts val="800"/>
              </a:spcAft>
              <a:buFont typeface="+mj-lt"/>
              <a:buAutoNum type="arabicPeriod" startAt="6"/>
            </a:pPr>
            <a:r>
              <a:rPr lang="en-GB" sz="2300" dirty="0">
                <a:solidFill>
                  <a:schemeClr val="tx2"/>
                </a:solidFill>
                <a:effectLst/>
                <a:ea typeface="Lato" panose="020F0502020204030203" pitchFamily="34" charset="0"/>
                <a:cs typeface="Lato" panose="020F0502020204030203" pitchFamily="34" charset="0"/>
              </a:rPr>
              <a:t>Don’t carry a load that obscures your vision.</a:t>
            </a:r>
          </a:p>
          <a:p>
            <a:pPr marL="457200" indent="-457200">
              <a:lnSpc>
                <a:spcPct val="107000"/>
              </a:lnSpc>
              <a:spcAft>
                <a:spcPts val="800"/>
              </a:spcAft>
              <a:buFont typeface="+mj-lt"/>
              <a:buAutoNum type="arabicPeriod" startAt="6"/>
            </a:pPr>
            <a:r>
              <a:rPr lang="en-GB" sz="2300" dirty="0">
                <a:solidFill>
                  <a:schemeClr val="tx2"/>
                </a:solidFill>
                <a:effectLst/>
                <a:ea typeface="Lato" panose="020F0502020204030203" pitchFamily="34" charset="0"/>
                <a:cs typeface="Lato" panose="020F0502020204030203" pitchFamily="34" charset="0"/>
              </a:rPr>
              <a:t>Lift slowly and smoothly.</a:t>
            </a:r>
          </a:p>
          <a:p>
            <a:pPr marL="457200" indent="-457200">
              <a:lnSpc>
                <a:spcPct val="107000"/>
              </a:lnSpc>
              <a:spcAft>
                <a:spcPts val="800"/>
              </a:spcAft>
              <a:buFont typeface="+mj-lt"/>
              <a:buAutoNum type="arabicPeriod" startAt="6"/>
            </a:pPr>
            <a:r>
              <a:rPr lang="en-GB" sz="2300" dirty="0">
                <a:solidFill>
                  <a:schemeClr val="tx2"/>
                </a:solidFill>
                <a:effectLst/>
                <a:ea typeface="Lato" panose="020F0502020204030203" pitchFamily="34" charset="0"/>
                <a:cs typeface="Lato" panose="020F0502020204030203" pitchFamily="34" charset="0"/>
              </a:rPr>
              <a:t>Avoid jerky movements.</a:t>
            </a:r>
          </a:p>
          <a:p>
            <a:pPr marL="457200" indent="-457200">
              <a:lnSpc>
                <a:spcPct val="107000"/>
              </a:lnSpc>
              <a:spcAft>
                <a:spcPts val="800"/>
              </a:spcAft>
              <a:buFont typeface="+mj-lt"/>
              <a:buAutoNum type="arabicPeriod" startAt="6"/>
            </a:pPr>
            <a:r>
              <a:rPr lang="en-GB" sz="2300" dirty="0">
                <a:solidFill>
                  <a:schemeClr val="tx2"/>
                </a:solidFill>
                <a:effectLst/>
                <a:ea typeface="Lato" panose="020F0502020204030203" pitchFamily="34" charset="0"/>
                <a:cs typeface="Lato" panose="020F0502020204030203" pitchFamily="34" charset="0"/>
              </a:rPr>
              <a:t>Avoid twisting your body when lifting or carrying a load.</a:t>
            </a:r>
          </a:p>
          <a:p>
            <a:pPr marL="457200" indent="-457200">
              <a:lnSpc>
                <a:spcPct val="107000"/>
              </a:lnSpc>
              <a:spcAft>
                <a:spcPts val="800"/>
              </a:spcAft>
              <a:buFont typeface="+mj-lt"/>
              <a:buAutoNum type="arabicPeriod" startAt="6"/>
            </a:pPr>
            <a:r>
              <a:rPr lang="en-GB" sz="2300" dirty="0">
                <a:solidFill>
                  <a:schemeClr val="tx2"/>
                </a:solidFill>
                <a:effectLst/>
                <a:ea typeface="Lato" panose="020F0502020204030203" pitchFamily="34" charset="0"/>
                <a:cs typeface="Lato" panose="020F0502020204030203" pitchFamily="34" charset="0"/>
              </a:rPr>
              <a:t>When lifting to a height from the floor, do it in two stages.</a:t>
            </a:r>
          </a:p>
          <a:p>
            <a:pPr marL="457200" indent="-457200">
              <a:lnSpc>
                <a:spcPct val="107000"/>
              </a:lnSpc>
              <a:spcAft>
                <a:spcPts val="800"/>
              </a:spcAft>
              <a:buFont typeface="+mj-lt"/>
              <a:buAutoNum type="arabicPeriod" startAt="6"/>
            </a:pPr>
            <a:r>
              <a:rPr lang="en-GB" sz="2300" dirty="0">
                <a:solidFill>
                  <a:schemeClr val="tx2"/>
                </a:solidFill>
                <a:effectLst/>
                <a:ea typeface="Lato" panose="020F0502020204030203" pitchFamily="34" charset="0"/>
                <a:cs typeface="Lato" panose="020F0502020204030203" pitchFamily="34" charset="0"/>
              </a:rPr>
              <a:t>When two or more people lift a load, one person must take control to co-ordinate the lift.</a:t>
            </a:r>
          </a:p>
          <a:p>
            <a:endParaRPr lang="en-GB" dirty="0"/>
          </a:p>
        </p:txBody>
      </p:sp>
      <p:pic>
        <p:nvPicPr>
          <p:cNvPr id="4" name="Picture 3">
            <a:extLst>
              <a:ext uri="{FF2B5EF4-FFF2-40B4-BE49-F238E27FC236}">
                <a16:creationId xmlns:a16="http://schemas.microsoft.com/office/drawing/2014/main" id="{CEE19079-B919-4D4E-8666-E6B10E3828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89090" y="1423121"/>
            <a:ext cx="3244273" cy="3244273"/>
          </a:xfrm>
          <a:prstGeom prst="rect">
            <a:avLst/>
          </a:prstGeom>
        </p:spPr>
      </p:pic>
    </p:spTree>
    <p:extLst>
      <p:ext uri="{BB962C8B-B14F-4D97-AF65-F5344CB8AC3E}">
        <p14:creationId xmlns:p14="http://schemas.microsoft.com/office/powerpoint/2010/main" val="952575221"/>
      </p:ext>
    </p:extLst>
  </p:cSld>
  <p:clrMapOvr>
    <a:masterClrMapping/>
  </p:clrMapOvr>
</p:sld>
</file>

<file path=ppt/theme/theme1.xml><?xml version="1.0" encoding="utf-8"?>
<a:theme xmlns:a="http://schemas.openxmlformats.org/drawingml/2006/main" name="YAC branding">
  <a:themeElements>
    <a:clrScheme name="Custom 24">
      <a:dk1>
        <a:srgbClr val="049A99"/>
      </a:dk1>
      <a:lt1>
        <a:sysClr val="window" lastClr="FFFFFF"/>
      </a:lt1>
      <a:dk2>
        <a:srgbClr val="171616"/>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6">
      <a:majorFont>
        <a:latin typeface="LunchBox Bold"/>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AC branding" id="{8649593A-3E04-4776-BA97-8666361633B3}" vid="{1F0DFBE1-BFE3-40AE-8F83-2E2A6739BDD8}"/>
    </a:ext>
  </a:extLst>
</a:theme>
</file>

<file path=docProps/app.xml><?xml version="1.0" encoding="utf-8"?>
<Properties xmlns="http://schemas.openxmlformats.org/officeDocument/2006/extended-properties" xmlns:vt="http://schemas.openxmlformats.org/officeDocument/2006/docPropsVTypes">
  <Template>YAC branding</Template>
  <TotalTime>3</TotalTime>
  <Words>414</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Helvetica</vt:lpstr>
      <vt:lpstr>LunchBox Bold</vt:lpstr>
      <vt:lpstr>YAC branding</vt:lpstr>
      <vt:lpstr>Manual Handling</vt:lpstr>
      <vt:lpstr>Why we need to be aware of good manual handling procedures</vt:lpstr>
      <vt:lpstr>Considerations for manual handling</vt:lpstr>
      <vt:lpstr>Good handling technique</vt:lpstr>
      <vt:lpstr>Good handling technique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Manual Handling</dc:title>
  <dc:creator>Ella Bailey</dc:creator>
  <cp:lastModifiedBy>Joanne Kirton</cp:lastModifiedBy>
  <cp:revision>2</cp:revision>
  <dcterms:created xsi:type="dcterms:W3CDTF">2022-02-15T08:59:20Z</dcterms:created>
  <dcterms:modified xsi:type="dcterms:W3CDTF">2022-02-15T09:37:19Z</dcterms:modified>
</cp:coreProperties>
</file>